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306" r:id="rId2"/>
    <p:sldId id="290" r:id="rId3"/>
    <p:sldId id="302" r:id="rId4"/>
    <p:sldId id="258" r:id="rId5"/>
    <p:sldId id="305" r:id="rId6"/>
    <p:sldId id="299" r:id="rId7"/>
    <p:sldId id="303" r:id="rId8"/>
    <p:sldId id="301" r:id="rId9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272"/>
    <a:srgbClr val="9BBB59"/>
    <a:srgbClr val="39B0D4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571" y="-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C3D9-EE99-EF33-988C-AF0CADF5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CCBD1DB9-8358-2C3B-F73C-D38B301D7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C215A4D0-3F55-54D5-FFC2-FC8EF223BD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D9BB02DF-6E19-29DA-B7D2-60660A735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5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61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9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1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87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C61114-315C-48F4-96AE-62166DABBE0A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22F8ED-CD5F-4DA6-A535-E000BF369AE4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91EA19-4245-45F1-9CA8-6D096C6CA0B0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404C1B-76F4-4D0F-A88A-A85E53BA91AA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42B7B9-696C-46A3-BB50-98FBBCB3C6BD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73C4D8-6316-41FB-B8E1-995CB3ECC74F}" type="datetime1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5B9D9A-1A1A-4F97-92F6-C153EEC93DCB}" type="datetime1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1C7E35-814C-4EC0-B374-3B63890E803C}" type="datetime1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948BC-19E2-4CAF-8417-4C7D15E18843}" type="datetime1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BE73F4-D1C8-4F49-AE91-CC8DA9642273}" type="datetime1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794B28-E467-4DFB-98E0-5F1A588646BD}" type="datetime1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F3DDEB2A-7647-47C7-83D0-B8E70C4C5BB5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jpg"/><Relationship Id="rId21" Type="http://schemas.openxmlformats.org/officeDocument/2006/relationships/image" Target="../media/image20.svg"/><Relationship Id="rId34" Type="http://schemas.openxmlformats.org/officeDocument/2006/relationships/image" Target="../media/image33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jp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jp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jp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exploratorium.edu/exhibits" TargetMode="External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5C034-787D-746D-0C3F-3B94F53D4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3EFBE1B-F01C-2926-04C8-0D899967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09" y="2536182"/>
            <a:ext cx="8504582" cy="1001325"/>
          </a:xfrm>
        </p:spPr>
        <p:txBody>
          <a:bodyPr/>
          <a:lstStyle/>
          <a:p>
            <a:r>
              <a:rPr lang="en-US" sz="4000" b="1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Al-based automated defective exhibit identification system placed in a gallery</a:t>
            </a:r>
            <a:endParaRPr lang="en-IN" sz="40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59D57-FEFD-CF8B-8FED-42430751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9B5F-EECA-48AB-8FC7-6703E48C8DC7}" type="datetime1">
              <a:rPr lang="en-US" sz="1600" b="1" smtClean="0">
                <a:solidFill>
                  <a:schemeClr val="bg1"/>
                </a:solidFill>
                <a:latin typeface="+mj-lt"/>
              </a:rPr>
              <a:t>3/10/2025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46F6898-04F1-137B-C72F-763921A6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@SIH Idea submission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09A8B95-07B6-4930-6ED6-65B29B27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3800" y="6356353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sz="1600" b="1" smtClean="0">
                <a:solidFill>
                  <a:schemeClr val="bg1"/>
                </a:solidFill>
                <a:latin typeface="+mj-lt"/>
              </a:rPr>
              <a:pPr/>
              <a:t>1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962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A4390F5-C50E-5CE5-E2A1-B7F62018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87451"/>
            <a:ext cx="7324725" cy="1001325"/>
          </a:xfrm>
        </p:spPr>
        <p:txBody>
          <a:bodyPr/>
          <a:lstStyle/>
          <a:p>
            <a:r>
              <a:rPr lang="en-US" sz="4000" b="1" dirty="0">
                <a:latin typeface="+mn-lt"/>
                <a:ea typeface="ＭＳ Ｐゴシック" pitchFamily="1" charset="-128"/>
                <a:cs typeface="Times New Roman" panose="02020603050405020304" pitchFamily="18" charset="0"/>
              </a:rPr>
              <a:t>Exhibit Defect Detection System</a:t>
            </a:r>
            <a:endParaRPr lang="en-IN" sz="4000" dirty="0">
              <a:latin typeface="+mn-lt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CB17993-52FE-F901-11C1-48C9BED24D5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81824" y="1419413"/>
            <a:ext cx="493939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Maintenance Challenge Unnoticed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High Maintenance Needs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Frustrating Visitor Experience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Missed Learning Opportunities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AI-based Defect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22A32-53C0-5AD8-AD28-8E25D26C18EB}"/>
              </a:ext>
            </a:extLst>
          </p:cNvPr>
          <p:cNvSpPr txBox="1"/>
          <p:nvPr/>
        </p:nvSpPr>
        <p:spPr>
          <a:xfrm>
            <a:off x="270779" y="1419413"/>
            <a:ext cx="6272895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AI-based automated defective exhibit identification system</a:t>
            </a:r>
            <a:r>
              <a:rPr lang="en-US" sz="2400" dirty="0"/>
              <a:t> utilizes advanced image processing and machine learning techniques to detect flaws in gallery exhibits. 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By </a:t>
            </a:r>
            <a:r>
              <a:rPr lang="en-US" sz="2400" dirty="0">
                <a:solidFill>
                  <a:schemeClr val="accent2"/>
                </a:solidFill>
              </a:rPr>
              <a:t>analyzing images </a:t>
            </a:r>
            <a:r>
              <a:rPr lang="en-US" sz="2400" dirty="0"/>
              <a:t>in real-time, the system ensures </a:t>
            </a:r>
            <a:r>
              <a:rPr lang="en-US" sz="2400" dirty="0">
                <a:solidFill>
                  <a:schemeClr val="accent2"/>
                </a:solidFill>
              </a:rPr>
              <a:t>exhibits are defect-free</a:t>
            </a:r>
            <a:r>
              <a:rPr lang="en-US" sz="2400" dirty="0"/>
              <a:t>, enhancing the quality and </a:t>
            </a:r>
            <a:r>
              <a:rPr lang="en-US" sz="2400" dirty="0">
                <a:solidFill>
                  <a:schemeClr val="accent2"/>
                </a:solidFill>
              </a:rPr>
              <a:t>visitor experience </a:t>
            </a:r>
            <a:r>
              <a:rPr lang="en-US" sz="2400" dirty="0"/>
              <a:t>while minimizing manual inspection efforts.</a:t>
            </a:r>
            <a:endParaRPr lang="en-IN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9E63C-ACBD-4EAF-0B27-819D6C3B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9B5F-EECA-48AB-8FC7-6703E48C8DC7}" type="datetime1">
              <a:rPr lang="en-US" sz="1600" b="1" smtClean="0">
                <a:solidFill>
                  <a:schemeClr val="bg1"/>
                </a:solidFill>
                <a:latin typeface="+mj-lt"/>
              </a:rPr>
              <a:t>3/10/2025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54F2DE-266A-21D1-AB8D-824884CB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@SIH Idea submission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4EE5226-ACF7-EDB7-A2D7-1B70656D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3800" y="6356353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sz="1600" b="1" smtClean="0">
                <a:solidFill>
                  <a:schemeClr val="bg1"/>
                </a:solidFill>
                <a:latin typeface="+mj-lt"/>
              </a:rPr>
              <a:pPr/>
              <a:t>2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A4390F5-C50E-5CE5-E2A1-B7F62018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153313"/>
            <a:ext cx="7324725" cy="1136018"/>
          </a:xfrm>
        </p:spPr>
        <p:txBody>
          <a:bodyPr anchor="ctr"/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+mn-lt"/>
                <a:ea typeface="ＭＳ Ｐゴシック" pitchFamily="1" charset="-128"/>
                <a:cs typeface="Times New Roman" panose="02020603050405020304" pitchFamily="18" charset="0"/>
              </a:rPr>
              <a:t>Exhibit Defect Detection System</a:t>
            </a:r>
            <a:br>
              <a:rPr lang="en-US" sz="3600" b="1" dirty="0">
                <a:solidFill>
                  <a:schemeClr val="tx2">
                    <a:lumMod val="50000"/>
                  </a:schemeClr>
                </a:solidFill>
                <a:latin typeface="+mn-lt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IN" sz="28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Workflow</a:t>
            </a:r>
            <a:endParaRPr lang="en-IN" sz="3600" dirty="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9E63C-ACBD-4EAF-0B27-819D6C3B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/>
          <a:p>
            <a:pPr algn="ctr"/>
            <a:fld id="{5AB59B5F-EECA-48AB-8FC7-6703E48C8DC7}" type="datetime1">
              <a:rPr lang="en-US" sz="1600" b="1" smtClean="0">
                <a:solidFill>
                  <a:schemeClr val="bg1"/>
                </a:solidFill>
                <a:latin typeface="+mn-lt"/>
              </a:rPr>
              <a:pPr algn="ctr"/>
              <a:t>3/10/2025</a:t>
            </a:fld>
            <a:endParaRPr lang="en-US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54F2DE-266A-21D1-AB8D-824884CB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@SIH Idea submission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4EE5226-ACF7-EDB7-A2D7-1B70656D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3800" y="6356353"/>
            <a:ext cx="2844800" cy="365125"/>
          </a:xfrm>
        </p:spPr>
        <p:txBody>
          <a:bodyPr anchor="ctr"/>
          <a:lstStyle/>
          <a:p>
            <a:fld id="{677C3CE7-23F7-4828-823C-E0205DF2CF97}" type="slidenum">
              <a:rPr lang="en-US" sz="1600" b="1" smtClean="0">
                <a:solidFill>
                  <a:schemeClr val="bg1"/>
                </a:solidFill>
                <a:latin typeface="+mn-lt"/>
              </a:rPr>
              <a:pPr/>
              <a:t>3</a:t>
            </a:fld>
            <a:endParaRPr lang="en-US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5DC42D-2B16-37F2-B8AB-5FA9847C9A0E}"/>
              </a:ext>
            </a:extLst>
          </p:cNvPr>
          <p:cNvSpPr/>
          <p:nvPr/>
        </p:nvSpPr>
        <p:spPr>
          <a:xfrm>
            <a:off x="103615" y="3409814"/>
            <a:ext cx="1224971" cy="7492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Mail sent to Officials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6AC1F54-3231-9E92-15D6-0524CEBF469C}"/>
              </a:ext>
            </a:extLst>
          </p:cNvPr>
          <p:cNvSpPr/>
          <p:nvPr/>
        </p:nvSpPr>
        <p:spPr>
          <a:xfrm>
            <a:off x="4531038" y="1726376"/>
            <a:ext cx="1393899" cy="745435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6EC036-7657-A3C1-0AF3-A2D146ABB12D}"/>
              </a:ext>
            </a:extLst>
          </p:cNvPr>
          <p:cNvSpPr/>
          <p:nvPr/>
        </p:nvSpPr>
        <p:spPr>
          <a:xfrm>
            <a:off x="4444501" y="3373642"/>
            <a:ext cx="1499686" cy="771916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E1B956-DE4B-D74C-35D1-2768E192D8EB}"/>
              </a:ext>
            </a:extLst>
          </p:cNvPr>
          <p:cNvSpPr/>
          <p:nvPr/>
        </p:nvSpPr>
        <p:spPr>
          <a:xfrm>
            <a:off x="4425475" y="5126148"/>
            <a:ext cx="1497025" cy="745435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Manual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30997C49-473B-A670-F52F-FE4990650E35}"/>
              </a:ext>
            </a:extLst>
          </p:cNvPr>
          <p:cNvSpPr/>
          <p:nvPr/>
        </p:nvSpPr>
        <p:spPr>
          <a:xfrm>
            <a:off x="6848409" y="2962685"/>
            <a:ext cx="1500928" cy="1582290"/>
          </a:xfrm>
          <a:prstGeom prst="diamond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1"/>
                </a:solidFill>
              </a:rPr>
              <a:t>Anomaly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E0B55C-3169-350A-84B8-1665879A6E10}"/>
              </a:ext>
            </a:extLst>
          </p:cNvPr>
          <p:cNvSpPr/>
          <p:nvPr/>
        </p:nvSpPr>
        <p:spPr>
          <a:xfrm>
            <a:off x="6957490" y="5134983"/>
            <a:ext cx="1789419" cy="73660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Report </a:t>
            </a: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Anomaly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A58D65-3977-4712-4506-F12257EF37D5}"/>
              </a:ext>
            </a:extLst>
          </p:cNvPr>
          <p:cNvSpPr/>
          <p:nvPr/>
        </p:nvSpPr>
        <p:spPr>
          <a:xfrm>
            <a:off x="9694507" y="1228476"/>
            <a:ext cx="1278294" cy="745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Report </a:t>
            </a: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Anomaly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7FD3BC-9A52-3486-8A76-1DE9CC822315}"/>
              </a:ext>
            </a:extLst>
          </p:cNvPr>
          <p:cNvSpPr/>
          <p:nvPr/>
        </p:nvSpPr>
        <p:spPr>
          <a:xfrm>
            <a:off x="9694509" y="2200680"/>
            <a:ext cx="1278294" cy="60104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Monitoring/</a:t>
            </a: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Charging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D60B91-7282-839C-9C36-04EC6A8FC9D5}"/>
              </a:ext>
            </a:extLst>
          </p:cNvPr>
          <p:cNvSpPr/>
          <p:nvPr/>
        </p:nvSpPr>
        <p:spPr>
          <a:xfrm>
            <a:off x="9694508" y="3084746"/>
            <a:ext cx="1278294" cy="745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Report </a:t>
            </a: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Anomaly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7D2FC1-961E-324E-724D-C6167F356E89}"/>
              </a:ext>
            </a:extLst>
          </p:cNvPr>
          <p:cNvSpPr/>
          <p:nvPr/>
        </p:nvSpPr>
        <p:spPr>
          <a:xfrm>
            <a:off x="9694510" y="4067098"/>
            <a:ext cx="1278292" cy="60104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Monitoring/</a:t>
            </a: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Charging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DC406883-59A0-C765-2A57-44D090983E1E}"/>
              </a:ext>
            </a:extLst>
          </p:cNvPr>
          <p:cNvSpPr/>
          <p:nvPr/>
        </p:nvSpPr>
        <p:spPr>
          <a:xfrm>
            <a:off x="6772211" y="1304948"/>
            <a:ext cx="1577126" cy="1568839"/>
          </a:xfrm>
          <a:prstGeom prst="diamond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1"/>
                </a:solidFill>
              </a:rPr>
              <a:t>Anomaly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35729E-C39B-5FF1-93B5-A570BF8B3CEF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1328586" y="3770917"/>
            <a:ext cx="1168904" cy="13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61973B38-0AB5-7D96-FD2A-179186455587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3176067" y="2041306"/>
            <a:ext cx="1297182" cy="14127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5599185C-CC48-CFE9-B4AD-5CFE3E218D30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3104848" y="4178239"/>
            <a:ext cx="1353308" cy="128794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D4FA9D-0544-0E3C-D1AA-A9F9D2FCF376}"/>
              </a:ext>
            </a:extLst>
          </p:cNvPr>
          <p:cNvCxnSpPr>
            <a:cxnSpLocks/>
          </p:cNvCxnSpPr>
          <p:nvPr/>
        </p:nvCxnSpPr>
        <p:spPr>
          <a:xfrm flipV="1">
            <a:off x="3887372" y="3763877"/>
            <a:ext cx="596528" cy="7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47BBD9-6E2F-E3FF-1004-7282AFAF19A0}"/>
              </a:ext>
            </a:extLst>
          </p:cNvPr>
          <p:cNvCxnSpPr>
            <a:cxnSpLocks/>
          </p:cNvCxnSpPr>
          <p:nvPr/>
        </p:nvCxnSpPr>
        <p:spPr>
          <a:xfrm>
            <a:off x="5922500" y="2099093"/>
            <a:ext cx="9040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1B007C-D404-6DC9-4A11-B17DE6570B38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944187" y="3753830"/>
            <a:ext cx="904222" cy="5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B1355E-F86E-1B81-F577-028D5EC314E3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5922500" y="5498866"/>
            <a:ext cx="1034990" cy="4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2241D4D-9B4E-AD3D-D7A5-2409644D5DE8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8349337" y="1608273"/>
            <a:ext cx="1344141" cy="48109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EF968A3-4A31-FBFD-8AB3-CECC057C193F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>
            <a:off x="8349337" y="2089368"/>
            <a:ext cx="1345172" cy="41183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75635B85-484A-6EA3-ACA4-72935D53777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349337" y="3763355"/>
            <a:ext cx="1345173" cy="604265"/>
          </a:xfrm>
          <a:prstGeom prst="curvedConnector3">
            <a:avLst>
              <a:gd name="adj1" fmla="val 521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EB81C787-F6FB-C16F-128D-375B897F3C08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8349337" y="3457464"/>
            <a:ext cx="1345171" cy="296366"/>
          </a:xfrm>
          <a:prstGeom prst="curvedConnector3">
            <a:avLst>
              <a:gd name="adj1" fmla="val 4079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5C1001-7205-BA00-A838-C60D9EC6DA1D}"/>
              </a:ext>
            </a:extLst>
          </p:cNvPr>
          <p:cNvCxnSpPr>
            <a:stCxn id="23" idx="3"/>
          </p:cNvCxnSpPr>
          <p:nvPr/>
        </p:nvCxnSpPr>
        <p:spPr>
          <a:xfrm flipV="1">
            <a:off x="10972801" y="1601193"/>
            <a:ext cx="103238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9B7FD56-624A-782C-B9DE-8E7AC245F08C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0972803" y="2501202"/>
            <a:ext cx="10323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3A92E4-C116-9E96-C637-3FD6575E80F7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0972802" y="3457463"/>
            <a:ext cx="103238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5AE92F-FF1D-443A-D242-3F0649C83106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72802" y="4367620"/>
            <a:ext cx="10323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219D38-4FE6-5CF5-3925-222408AE3A69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746909" y="5488228"/>
            <a:ext cx="3258278" cy="15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A47A549-BE45-F4FF-2F3B-8C8DE670DCA8}"/>
              </a:ext>
            </a:extLst>
          </p:cNvPr>
          <p:cNvSpPr txBox="1"/>
          <p:nvPr/>
        </p:nvSpPr>
        <p:spPr>
          <a:xfrm>
            <a:off x="1109023" y="3471659"/>
            <a:ext cx="154220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b="1" dirty="0">
                <a:latin typeface="+mn-lt"/>
              </a:rPr>
              <a:t>Centralized</a:t>
            </a:r>
          </a:p>
          <a:p>
            <a:pPr algn="ctr"/>
            <a:r>
              <a:rPr lang="en-IN" sz="1600" b="1" dirty="0">
                <a:latin typeface="+mn-lt"/>
              </a:rPr>
              <a:t> App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1D9DA3-32E3-DCC4-73E5-C8FE39B67E9B}"/>
              </a:ext>
            </a:extLst>
          </p:cNvPr>
          <p:cNvSpPr txBox="1"/>
          <p:nvPr/>
        </p:nvSpPr>
        <p:spPr>
          <a:xfrm>
            <a:off x="5919726" y="1750814"/>
            <a:ext cx="8303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b="1" dirty="0">
                <a:latin typeface="+mn-lt"/>
              </a:rPr>
              <a:t>CNN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C818FC-00A4-409A-6D53-998DAB858A1D}"/>
              </a:ext>
            </a:extLst>
          </p:cNvPr>
          <p:cNvSpPr txBox="1"/>
          <p:nvPr/>
        </p:nvSpPr>
        <p:spPr>
          <a:xfrm>
            <a:off x="5897167" y="3443031"/>
            <a:ext cx="1018212" cy="600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b="1" dirty="0">
                <a:latin typeface="+mn-lt"/>
              </a:rPr>
              <a:t>App with ML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5C9498-ECDF-1607-ADD6-E2B3D82B3E6A}"/>
              </a:ext>
            </a:extLst>
          </p:cNvPr>
          <p:cNvSpPr txBox="1"/>
          <p:nvPr/>
        </p:nvSpPr>
        <p:spPr>
          <a:xfrm>
            <a:off x="5847480" y="5116482"/>
            <a:ext cx="1185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b="1" dirty="0">
                <a:latin typeface="+mn-lt"/>
              </a:rPr>
              <a:t>Indication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6669A9-3D6D-907E-10B3-C5C81B673E60}"/>
              </a:ext>
            </a:extLst>
          </p:cNvPr>
          <p:cNvSpPr txBox="1"/>
          <p:nvPr/>
        </p:nvSpPr>
        <p:spPr>
          <a:xfrm>
            <a:off x="9024986" y="1238208"/>
            <a:ext cx="6684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b="1" dirty="0">
                <a:latin typeface="+mn-lt"/>
              </a:rPr>
              <a:t>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96F5B3-8DC9-DE21-443B-67358615E549}"/>
              </a:ext>
            </a:extLst>
          </p:cNvPr>
          <p:cNvSpPr txBox="1"/>
          <p:nvPr/>
        </p:nvSpPr>
        <p:spPr>
          <a:xfrm>
            <a:off x="9039634" y="2578974"/>
            <a:ext cx="6684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b="1" dirty="0">
                <a:latin typeface="+mn-lt"/>
              </a:rPr>
              <a:t>NO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A9AE69-139B-862F-8431-4BC59B38FD38}"/>
              </a:ext>
            </a:extLst>
          </p:cNvPr>
          <p:cNvSpPr txBox="1"/>
          <p:nvPr/>
        </p:nvSpPr>
        <p:spPr>
          <a:xfrm>
            <a:off x="9029325" y="3039752"/>
            <a:ext cx="6684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b="1" dirty="0">
                <a:latin typeface="+mn-lt"/>
              </a:rPr>
              <a:t>YES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C41FB3-BDDD-FFFF-568D-682773070AE7}"/>
              </a:ext>
            </a:extLst>
          </p:cNvPr>
          <p:cNvSpPr txBox="1"/>
          <p:nvPr/>
        </p:nvSpPr>
        <p:spPr>
          <a:xfrm>
            <a:off x="9043973" y="4380518"/>
            <a:ext cx="6684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b="1" dirty="0">
                <a:latin typeface="+mn-lt"/>
              </a:rPr>
              <a:t>NO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C55E25D-4D7F-C0E9-E69E-F78B78591990}"/>
              </a:ext>
            </a:extLst>
          </p:cNvPr>
          <p:cNvCxnSpPr/>
          <p:nvPr/>
        </p:nvCxnSpPr>
        <p:spPr>
          <a:xfrm>
            <a:off x="3137529" y="6245352"/>
            <a:ext cx="8867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5ACC0B-A1EE-B674-2356-BDB6E73B1A8E}"/>
              </a:ext>
            </a:extLst>
          </p:cNvPr>
          <p:cNvCxnSpPr>
            <a:cxnSpLocks/>
          </p:cNvCxnSpPr>
          <p:nvPr/>
        </p:nvCxnSpPr>
        <p:spPr>
          <a:xfrm>
            <a:off x="3137529" y="4193182"/>
            <a:ext cx="0" cy="20521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70F9176-ACF3-4D3E-967A-C8BBBD44B0BF}"/>
              </a:ext>
            </a:extLst>
          </p:cNvPr>
          <p:cNvCxnSpPr>
            <a:cxnSpLocks/>
          </p:cNvCxnSpPr>
          <p:nvPr/>
        </p:nvCxnSpPr>
        <p:spPr>
          <a:xfrm>
            <a:off x="11995662" y="1591668"/>
            <a:ext cx="9525" cy="46536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Flowchart: Multidocument 95">
            <a:extLst>
              <a:ext uri="{FF2B5EF4-FFF2-40B4-BE49-F238E27FC236}">
                <a16:creationId xmlns:a16="http://schemas.microsoft.com/office/drawing/2014/main" id="{9F5B551A-C6E3-A27A-24BA-F4F46EFCCBBC}"/>
              </a:ext>
            </a:extLst>
          </p:cNvPr>
          <p:cNvSpPr/>
          <p:nvPr/>
        </p:nvSpPr>
        <p:spPr>
          <a:xfrm>
            <a:off x="2517355" y="3241567"/>
            <a:ext cx="1380770" cy="1303408"/>
          </a:xfrm>
          <a:prstGeom prst="flowChartMultidocument">
            <a:avLst/>
          </a:prstGeom>
          <a:solidFill>
            <a:schemeClr val="tx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Defect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294064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691211" y="304210"/>
            <a:ext cx="1319931" cy="1123591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7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7" y="1685387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924718" y="304210"/>
            <a:ext cx="1319931" cy="1123591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6" y="0"/>
                </a:lnTo>
                <a:lnTo>
                  <a:pt x="1979896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3001926" y="1489366"/>
            <a:ext cx="1319931" cy="1123591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7" y="0"/>
                </a:moveTo>
                <a:lnTo>
                  <a:pt x="0" y="0"/>
                </a:lnTo>
                <a:lnTo>
                  <a:pt x="0" y="1685388"/>
                </a:lnTo>
                <a:lnTo>
                  <a:pt x="1979897" y="1685388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800585" y="2593427"/>
            <a:ext cx="2738431" cy="2413242"/>
          </a:xfrm>
          <a:custGeom>
            <a:avLst/>
            <a:gdLst/>
            <a:ahLst/>
            <a:cxnLst/>
            <a:rect l="l" t="t" r="r" b="b"/>
            <a:pathLst>
              <a:path w="4107646" h="3619863">
                <a:moveTo>
                  <a:pt x="0" y="0"/>
                </a:moveTo>
                <a:lnTo>
                  <a:pt x="4107645" y="0"/>
                </a:lnTo>
                <a:lnTo>
                  <a:pt x="4107645" y="3619863"/>
                </a:lnTo>
                <a:lnTo>
                  <a:pt x="0" y="36198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644244" y="1489366"/>
            <a:ext cx="1319931" cy="1123591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7" y="0"/>
                </a:lnTo>
                <a:lnTo>
                  <a:pt x="1979897" y="1685388"/>
                </a:lnTo>
                <a:lnTo>
                  <a:pt x="0" y="1685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2664044" y="2676458"/>
            <a:ext cx="1319931" cy="1123591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7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7" y="1685387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042036" y="2676458"/>
            <a:ext cx="1319931" cy="1123591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7" y="0"/>
                </a:lnTo>
                <a:lnTo>
                  <a:pt x="1979897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3031245" y="3869892"/>
            <a:ext cx="1319931" cy="1123591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7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7" y="1685387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647872" y="3869892"/>
            <a:ext cx="1319931" cy="1123591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7" y="0"/>
                </a:lnTo>
                <a:lnTo>
                  <a:pt x="1979897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271413" y="643302"/>
            <a:ext cx="446337" cy="445407"/>
          </a:xfrm>
          <a:custGeom>
            <a:avLst/>
            <a:gdLst/>
            <a:ahLst/>
            <a:cxnLst/>
            <a:rect l="l" t="t" r="r" b="b"/>
            <a:pathLst>
              <a:path w="669506" h="668111">
                <a:moveTo>
                  <a:pt x="0" y="0"/>
                </a:moveTo>
                <a:lnTo>
                  <a:pt x="669506" y="0"/>
                </a:lnTo>
                <a:lnTo>
                  <a:pt x="669506" y="668111"/>
                </a:lnTo>
                <a:lnTo>
                  <a:pt x="0" y="6681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063624" y="1834559"/>
            <a:ext cx="328153" cy="433205"/>
          </a:xfrm>
          <a:custGeom>
            <a:avLst/>
            <a:gdLst/>
            <a:ahLst/>
            <a:cxnLst/>
            <a:rect l="l" t="t" r="r" b="b"/>
            <a:pathLst>
              <a:path w="492229" h="649807">
                <a:moveTo>
                  <a:pt x="0" y="0"/>
                </a:moveTo>
                <a:lnTo>
                  <a:pt x="492228" y="0"/>
                </a:lnTo>
                <a:lnTo>
                  <a:pt x="492228" y="649808"/>
                </a:lnTo>
                <a:lnTo>
                  <a:pt x="0" y="6498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7988425" y="4192413"/>
            <a:ext cx="478550" cy="478550"/>
          </a:xfrm>
          <a:custGeom>
            <a:avLst/>
            <a:gdLst/>
            <a:ahLst/>
            <a:cxnLst/>
            <a:rect l="l" t="t" r="r" b="b"/>
            <a:pathLst>
              <a:path w="717825" h="717825">
                <a:moveTo>
                  <a:pt x="0" y="0"/>
                </a:moveTo>
                <a:lnTo>
                  <a:pt x="717825" y="0"/>
                </a:lnTo>
                <a:lnTo>
                  <a:pt x="717825" y="717825"/>
                </a:lnTo>
                <a:lnTo>
                  <a:pt x="0" y="71782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7467177" y="5673339"/>
            <a:ext cx="439139" cy="439139"/>
          </a:xfrm>
          <a:custGeom>
            <a:avLst/>
            <a:gdLst/>
            <a:ahLst/>
            <a:cxnLst/>
            <a:rect l="l" t="t" r="r" b="b"/>
            <a:pathLst>
              <a:path w="658709" h="658709">
                <a:moveTo>
                  <a:pt x="0" y="0"/>
                </a:moveTo>
                <a:lnTo>
                  <a:pt x="658710" y="0"/>
                </a:lnTo>
                <a:lnTo>
                  <a:pt x="658710" y="658710"/>
                </a:lnTo>
                <a:lnTo>
                  <a:pt x="0" y="6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3488076" y="1858991"/>
            <a:ext cx="471583" cy="384340"/>
          </a:xfrm>
          <a:custGeom>
            <a:avLst/>
            <a:gdLst/>
            <a:ahLst/>
            <a:cxnLst/>
            <a:rect l="l" t="t" r="r" b="b"/>
            <a:pathLst>
              <a:path w="707374" h="576510">
                <a:moveTo>
                  <a:pt x="0" y="0"/>
                </a:moveTo>
                <a:lnTo>
                  <a:pt x="707375" y="0"/>
                </a:lnTo>
                <a:lnTo>
                  <a:pt x="707375" y="576510"/>
                </a:lnTo>
                <a:lnTo>
                  <a:pt x="0" y="5765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616918" y="4221231"/>
            <a:ext cx="420914" cy="420914"/>
          </a:xfrm>
          <a:custGeom>
            <a:avLst/>
            <a:gdLst/>
            <a:ahLst/>
            <a:cxnLst/>
            <a:rect l="l" t="t" r="r" b="b"/>
            <a:pathLst>
              <a:path w="631371" h="631371">
                <a:moveTo>
                  <a:pt x="0" y="0"/>
                </a:moveTo>
                <a:lnTo>
                  <a:pt x="631371" y="0"/>
                </a:lnTo>
                <a:lnTo>
                  <a:pt x="631371" y="631371"/>
                </a:lnTo>
                <a:lnTo>
                  <a:pt x="0" y="63137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4563977" y="5377075"/>
            <a:ext cx="421078" cy="421078"/>
          </a:xfrm>
          <a:custGeom>
            <a:avLst/>
            <a:gdLst/>
            <a:ahLst/>
            <a:cxnLst/>
            <a:rect l="l" t="t" r="r" b="b"/>
            <a:pathLst>
              <a:path w="631617" h="631617">
                <a:moveTo>
                  <a:pt x="0" y="0"/>
                </a:moveTo>
                <a:lnTo>
                  <a:pt x="631618" y="0"/>
                </a:lnTo>
                <a:lnTo>
                  <a:pt x="631618" y="631618"/>
                </a:lnTo>
                <a:lnTo>
                  <a:pt x="0" y="63161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284744" y="611733"/>
            <a:ext cx="508544" cy="508544"/>
          </a:xfrm>
          <a:custGeom>
            <a:avLst/>
            <a:gdLst/>
            <a:ahLst/>
            <a:cxnLst/>
            <a:rect l="l" t="t" r="r" b="b"/>
            <a:pathLst>
              <a:path w="762816" h="762816">
                <a:moveTo>
                  <a:pt x="0" y="0"/>
                </a:moveTo>
                <a:lnTo>
                  <a:pt x="762815" y="0"/>
                </a:lnTo>
                <a:lnTo>
                  <a:pt x="762815" y="762816"/>
                </a:lnTo>
                <a:lnTo>
                  <a:pt x="0" y="76281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758345" y="2901212"/>
            <a:ext cx="2565779" cy="2219399"/>
          </a:xfrm>
          <a:custGeom>
            <a:avLst/>
            <a:gdLst/>
            <a:ahLst/>
            <a:cxnLst/>
            <a:rect l="l" t="t" r="r" b="b"/>
            <a:pathLst>
              <a:path w="3848668" h="3329098">
                <a:moveTo>
                  <a:pt x="0" y="0"/>
                </a:moveTo>
                <a:lnTo>
                  <a:pt x="3848668" y="0"/>
                </a:lnTo>
                <a:lnTo>
                  <a:pt x="3848668" y="3329098"/>
                </a:lnTo>
                <a:lnTo>
                  <a:pt x="0" y="332909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>
              <a:latin typeface="+mn-l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427085" y="2044941"/>
            <a:ext cx="3090159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en-IN" sz="24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Hardware and Software </a:t>
            </a:r>
          </a:p>
          <a:p>
            <a:pPr marL="0" indent="0" algn="ctr">
              <a:buNone/>
            </a:pPr>
            <a:r>
              <a:rPr lang="en-IN" sz="24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Requirements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36282" y="322862"/>
            <a:ext cx="1980637" cy="22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b="1" dirty="0">
                <a:solidFill>
                  <a:schemeClr val="tx2">
                    <a:lumMod val="50000"/>
                  </a:schemeClr>
                </a:solidFill>
                <a:latin typeface="+mn-lt"/>
                <a:ea typeface="Open Sans Bold"/>
                <a:cs typeface="Open Sans Bold"/>
                <a:sym typeface="Open Sans Bold"/>
              </a:rPr>
              <a:t>Raspberry Pi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09748" y="360962"/>
            <a:ext cx="1980637" cy="22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7"/>
              </a:lnSpc>
            </a:pPr>
            <a:r>
              <a:rPr lang="en-US" sz="1333" b="1" dirty="0">
                <a:solidFill>
                  <a:schemeClr val="tx2">
                    <a:lumMod val="50000"/>
                  </a:schemeClr>
                </a:solidFill>
                <a:latin typeface="+mn-lt"/>
                <a:ea typeface="Open Sans Bold"/>
                <a:cs typeface="Open Sans Bold"/>
                <a:sym typeface="Open Sans Bold"/>
              </a:rPr>
              <a:t>Pi Cam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39619" y="1544922"/>
            <a:ext cx="2358046" cy="22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7"/>
              </a:lnSpc>
            </a:pPr>
            <a:r>
              <a:rPr lang="en-US" sz="1333" b="1" dirty="0">
                <a:solidFill>
                  <a:schemeClr val="tx2">
                    <a:lumMod val="50000"/>
                  </a:schemeClr>
                </a:solidFill>
                <a:latin typeface="+mn-lt"/>
                <a:ea typeface="Open Sans Bold"/>
                <a:cs typeface="Open Sans Bold"/>
                <a:sym typeface="Open Sans Bold"/>
              </a:rPr>
              <a:t>Pi Cam’s lens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1955" y="310670"/>
            <a:ext cx="353839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600" b="1" dirty="0">
                <a:solidFill>
                  <a:schemeClr val="accent2"/>
                </a:solidFill>
                <a:latin typeface="+mn-lt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11450" y="337727"/>
            <a:ext cx="353839" cy="26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600" b="1" dirty="0">
                <a:solidFill>
                  <a:schemeClr val="accent2"/>
                </a:solidFill>
                <a:latin typeface="+mn-lt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1286" y="1489366"/>
            <a:ext cx="353839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600" b="1" dirty="0">
                <a:solidFill>
                  <a:schemeClr val="accent2"/>
                </a:solidFill>
                <a:latin typeface="+mn-lt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81092" y="1528346"/>
            <a:ext cx="353839" cy="26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600" b="1" dirty="0">
                <a:solidFill>
                  <a:schemeClr val="accent2"/>
                </a:solidFill>
                <a:latin typeface="+mn-lt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37518" y="3865920"/>
            <a:ext cx="353839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600" b="1" dirty="0">
                <a:solidFill>
                  <a:schemeClr val="accent2"/>
                </a:solidFill>
                <a:latin typeface="+mn-lt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05615" y="3865920"/>
            <a:ext cx="353839" cy="26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600" b="1" dirty="0">
                <a:solidFill>
                  <a:schemeClr val="accent2"/>
                </a:solidFill>
                <a:latin typeface="+mn-lt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10723" y="2715377"/>
            <a:ext cx="353839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600" b="1" dirty="0">
                <a:solidFill>
                  <a:schemeClr val="accent2"/>
                </a:solidFill>
                <a:latin typeface="+mn-lt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534931" y="2718439"/>
            <a:ext cx="353839" cy="26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600" b="1" dirty="0">
                <a:solidFill>
                  <a:schemeClr val="accent2"/>
                </a:solidFill>
                <a:latin typeface="+mn-lt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7407" y="1506822"/>
            <a:ext cx="1980637" cy="22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b="1" dirty="0">
                <a:solidFill>
                  <a:schemeClr val="tx2">
                    <a:lumMod val="50000"/>
                  </a:schemeClr>
                </a:solidFill>
                <a:latin typeface="+mn-lt"/>
                <a:ea typeface="Open Sans Bold"/>
                <a:cs typeface="Open Sans Bold"/>
                <a:sym typeface="Open Sans Bold"/>
              </a:rPr>
              <a:t>Stepper motor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67727" y="2749900"/>
            <a:ext cx="1980637" cy="22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b="1" dirty="0">
                <a:solidFill>
                  <a:schemeClr val="tx2">
                    <a:lumMod val="50000"/>
                  </a:schemeClr>
                </a:solidFill>
                <a:latin typeface="+mn-lt"/>
                <a:ea typeface="Open Sans Bold"/>
                <a:cs typeface="Open Sans Bold"/>
                <a:sym typeface="Open Sans Bold"/>
              </a:rPr>
              <a:t>ESC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989926" y="2763759"/>
            <a:ext cx="1434989" cy="22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7"/>
              </a:lnSpc>
            </a:pPr>
            <a:r>
              <a:rPr lang="en-US" sz="1333" b="1" dirty="0">
                <a:solidFill>
                  <a:schemeClr val="tx2">
                    <a:lumMod val="50000"/>
                  </a:schemeClr>
                </a:solidFill>
                <a:latin typeface="+mn-lt"/>
                <a:ea typeface="Open Sans Bold"/>
                <a:cs typeface="Open Sans Bold"/>
                <a:sym typeface="Open Sans Bold"/>
              </a:rPr>
              <a:t>Thermal Camera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32362" y="649415"/>
            <a:ext cx="210720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07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Compact computer for various projects.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371648" y="694269"/>
            <a:ext cx="2358046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7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Camera module for Raspberry Pi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069403" y="1878229"/>
            <a:ext cx="2238677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7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Optics for Pi Cam’s image capture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04864" y="1842089"/>
            <a:ext cx="2291834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07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Precise motor for controlled rotation.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56407" y="3064127"/>
            <a:ext cx="198063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7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Regulates speed and direction of motors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9446812" y="3064127"/>
            <a:ext cx="198063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07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Detects heat and visualizes temperature differences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899307" y="3907195"/>
            <a:ext cx="1980637" cy="22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b="1" dirty="0">
                <a:solidFill>
                  <a:schemeClr val="tx2">
                    <a:lumMod val="50000"/>
                  </a:schemeClr>
                </a:solidFill>
                <a:latin typeface="+mn-lt"/>
                <a:ea typeface="Open Sans Bold"/>
                <a:cs typeface="Open Sans Bold"/>
                <a:sym typeface="Open Sans Bold"/>
              </a:rPr>
              <a:t>Pulley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699398" y="3897670"/>
            <a:ext cx="2398267" cy="22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7"/>
              </a:lnSpc>
            </a:pPr>
            <a:r>
              <a:rPr lang="en-US" sz="1333" b="1" dirty="0">
                <a:solidFill>
                  <a:schemeClr val="tx2">
                    <a:lumMod val="50000"/>
                  </a:schemeClr>
                </a:solidFill>
                <a:latin typeface="+mn-lt"/>
                <a:ea typeface="Open Sans Bold"/>
                <a:cs typeface="Open Sans Bold"/>
                <a:sym typeface="Open Sans Bold"/>
              </a:rPr>
              <a:t>Obstacle Avoidance Sensor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56407" y="4233607"/>
            <a:ext cx="234029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07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Mechanism to transfer rotational motion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9069403" y="4250027"/>
            <a:ext cx="2071037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07"/>
              </a:lnSpc>
            </a:pPr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 </a:t>
            </a:r>
            <a:r>
              <a:rPr lang="fr-FR" sz="1200" b="1" dirty="0" err="1">
                <a:solidFill>
                  <a:schemeClr val="tx2">
                    <a:lumMod val="50000"/>
                  </a:schemeClr>
                </a:solidFill>
                <a:latin typeface="+mn-lt"/>
              </a:rPr>
              <a:t>Detect</a:t>
            </a:r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 and </a:t>
            </a:r>
            <a:r>
              <a:rPr lang="fr-FR" sz="1200" b="1" dirty="0" err="1">
                <a:solidFill>
                  <a:schemeClr val="tx2">
                    <a:lumMod val="50000"/>
                  </a:schemeClr>
                </a:solidFill>
                <a:latin typeface="+mn-lt"/>
              </a:rPr>
              <a:t>avoid</a:t>
            </a:r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 the obstacles for navigation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25" name="Date Placeholder 4">
            <a:extLst>
              <a:ext uri="{FF2B5EF4-FFF2-40B4-BE49-F238E27FC236}">
                <a16:creationId xmlns:a16="http://schemas.microsoft.com/office/drawing/2014/main" id="{F6B9E63C-ACBD-4EAF-0B27-819D6C3B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765" y="6356353"/>
            <a:ext cx="2844800" cy="365125"/>
          </a:xfrm>
        </p:spPr>
        <p:txBody>
          <a:bodyPr/>
          <a:lstStyle/>
          <a:p>
            <a:fld id="{5AB59B5F-EECA-48AB-8FC7-6703E48C8DC7}" type="datetime1">
              <a:rPr lang="en-US" sz="1600" b="1" smtClean="0">
                <a:solidFill>
                  <a:schemeClr val="bg1"/>
                </a:solidFill>
                <a:latin typeface="+mj-lt"/>
              </a:rPr>
              <a:t>3/10/2025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Footer Placeholder 8">
            <a:extLst>
              <a:ext uri="{FF2B5EF4-FFF2-40B4-BE49-F238E27FC236}">
                <a16:creationId xmlns:a16="http://schemas.microsoft.com/office/drawing/2014/main" id="{AA54F2DE-266A-21D1-AB8D-824884CB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0765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@SIH Idea submission</a:t>
            </a:r>
          </a:p>
        </p:txBody>
      </p:sp>
      <p:pic>
        <p:nvPicPr>
          <p:cNvPr id="64" name="Picture 63" descr="A screenshot of a computer">
            <a:extLst>
              <a:ext uri="{FF2B5EF4-FFF2-40B4-BE49-F238E27FC236}">
                <a16:creationId xmlns:a16="http://schemas.microsoft.com/office/drawing/2014/main" id="{D96F34C3-99B2-A070-9874-F062E03BBC2C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5147" t="32571" r="-376" b="44595"/>
          <a:stretch/>
        </p:blipFill>
        <p:spPr>
          <a:xfrm>
            <a:off x="1758045" y="5236472"/>
            <a:ext cx="8266401" cy="1000451"/>
          </a:xfrm>
          <a:prstGeom prst="rect">
            <a:avLst/>
          </a:prstGeom>
        </p:spPr>
      </p:pic>
      <p:pic>
        <p:nvPicPr>
          <p:cNvPr id="12" name="Picture 11" descr="A green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41E215C8-49E9-A7DD-F894-C28D7F6B436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131240" y="611733"/>
            <a:ext cx="640021" cy="485616"/>
          </a:xfrm>
          <a:prstGeom prst="rect">
            <a:avLst/>
          </a:prstGeom>
        </p:spPr>
      </p:pic>
      <p:pic>
        <p:nvPicPr>
          <p:cNvPr id="34" name="Picture 33" descr="A small metal and colored wires&#10;&#10;Description automatically generated with medium confidence">
            <a:extLst>
              <a:ext uri="{FF2B5EF4-FFF2-40B4-BE49-F238E27FC236}">
                <a16:creationId xmlns:a16="http://schemas.microsoft.com/office/drawing/2014/main" id="{1C795595-0C79-48C4-656D-5A9AC99291D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56539" y="1741425"/>
            <a:ext cx="616778" cy="616778"/>
          </a:xfrm>
          <a:prstGeom prst="rect">
            <a:avLst/>
          </a:prstGeom>
        </p:spPr>
      </p:pic>
      <p:pic>
        <p:nvPicPr>
          <p:cNvPr id="55" name="Picture 5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B7BDD9F-EC3C-B788-38CA-53A02D4C773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106803" y="2938645"/>
            <a:ext cx="648128" cy="550909"/>
          </a:xfrm>
          <a:prstGeom prst="rect">
            <a:avLst/>
          </a:prstGeom>
        </p:spPr>
      </p:pic>
      <p:pic>
        <p:nvPicPr>
          <p:cNvPr id="57" name="Picture 56" descr="A pulley attached to a bar&#10;&#10;Description automatically generated">
            <a:extLst>
              <a:ext uri="{FF2B5EF4-FFF2-40B4-BE49-F238E27FC236}">
                <a16:creationId xmlns:a16="http://schemas.microsoft.com/office/drawing/2014/main" id="{A911A804-D687-CF2A-9D30-F0B640EC96F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74279" y="4091200"/>
            <a:ext cx="622584" cy="622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E92EACA-4F15-2D81-4AC1-F890F2FD5F0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147131" y="563237"/>
            <a:ext cx="668727" cy="57406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6D8528F-F924-5B2D-A74A-9A70F1806DD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848911" y="1733679"/>
            <a:ext cx="713447" cy="556259"/>
          </a:xfrm>
          <a:prstGeom prst="rect">
            <a:avLst/>
          </a:prstGeom>
        </p:spPr>
      </p:pic>
      <p:pic>
        <p:nvPicPr>
          <p:cNvPr id="61" name="Picture 60" descr="A close-up of a camera&#10;&#10;Description automatically generated">
            <a:extLst>
              <a:ext uri="{FF2B5EF4-FFF2-40B4-BE49-F238E27FC236}">
                <a16:creationId xmlns:a16="http://schemas.microsoft.com/office/drawing/2014/main" id="{1C59A73C-B722-6726-7C9F-50B27559DB7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263140" y="2971690"/>
            <a:ext cx="699757" cy="51028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2995BD1-F5F0-C657-5C6E-D01B8883AB0A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897004" y="4115055"/>
            <a:ext cx="617260" cy="616025"/>
          </a:xfrm>
          <a:prstGeom prst="rect">
            <a:avLst/>
          </a:prstGeom>
        </p:spPr>
      </p:pic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3FA0A09-4BAF-045E-7825-694AC794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3800" y="6356353"/>
            <a:ext cx="2844800" cy="365125"/>
          </a:xfrm>
        </p:spPr>
        <p:txBody>
          <a:bodyPr anchor="ctr"/>
          <a:lstStyle/>
          <a:p>
            <a:fld id="{677C3CE7-23F7-4828-823C-E0205DF2CF97}" type="slidenum">
              <a:rPr lang="en-US" sz="1600" b="1" smtClean="0">
                <a:solidFill>
                  <a:schemeClr val="bg1"/>
                </a:solidFill>
                <a:latin typeface="+mn-lt"/>
              </a:rPr>
              <a:pPr/>
              <a:t>4</a:t>
            </a:fld>
            <a:endParaRPr lang="en-US" sz="1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3BA75551-7B7F-ADD0-9BA2-C7D66B4FC742}"/>
              </a:ext>
            </a:extLst>
          </p:cNvPr>
          <p:cNvSpPr>
            <a:spLocks noGrp="1"/>
          </p:cNvSpPr>
          <p:nvPr/>
        </p:nvSpPr>
        <p:spPr>
          <a:xfrm>
            <a:off x="8737600" y="631566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radeGothic" pitchFamily="1" charset="0"/>
                <a:ea typeface="ＭＳ Ｐゴシック" pitchFamily="1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84" name="Footer Placeholder 6">
            <a:extLst>
              <a:ext uri="{FF2B5EF4-FFF2-40B4-BE49-F238E27FC236}">
                <a16:creationId xmlns:a16="http://schemas.microsoft.com/office/drawing/2014/main" id="{B41B4B8E-D13D-12E1-E8D8-16DAA88111C8}"/>
              </a:ext>
            </a:extLst>
          </p:cNvPr>
          <p:cNvSpPr>
            <a:spLocks noGrp="1"/>
          </p:cNvSpPr>
          <p:nvPr/>
        </p:nvSpPr>
        <p:spPr>
          <a:xfrm>
            <a:off x="4648200" y="6315665"/>
            <a:ext cx="32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2" name="WhatsApp Video 2024-09-03 at 13.43.28_ca6faeda">
            <a:hlinkClick r:id="" action="ppaction://media"/>
            <a:extLst>
              <a:ext uri="{FF2B5EF4-FFF2-40B4-BE49-F238E27FC236}">
                <a16:creationId xmlns:a16="http://schemas.microsoft.com/office/drawing/2014/main" id="{9B85B5A7-D21A-3B46-25AB-4EBAD37B53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816" r="21680"/>
          <a:stretch/>
        </p:blipFill>
        <p:spPr>
          <a:xfrm>
            <a:off x="577475" y="1826229"/>
            <a:ext cx="4070725" cy="3899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2CBD4-F920-2529-8E45-08F52D0D7487}"/>
              </a:ext>
            </a:extLst>
          </p:cNvPr>
          <p:cNvSpPr txBox="1"/>
          <p:nvPr/>
        </p:nvSpPr>
        <p:spPr>
          <a:xfrm>
            <a:off x="5270312" y="1837701"/>
            <a:ext cx="63120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itchFamily="1" charset="-128"/>
                <a:cs typeface="Arial" pitchFamily="34" charset="0"/>
              </a:rPr>
              <a:t>Model Museum </a:t>
            </a: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itchFamily="1" charset="-128"/>
                <a:cs typeface="Arial" pitchFamily="34" charset="0"/>
                <a:hlinkClick r:id="rId6"/>
              </a:rPr>
              <a:t>https://www.exploratorium.edu/exhibits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itchFamily="1" charset="-128"/>
              <a:cs typeface="Arial" pitchFamily="34" charset="0"/>
            </a:endParaRP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dirty="0">
              <a:solidFill>
                <a:prstClr val="black"/>
              </a:solidFill>
              <a:latin typeface="+mj-lt"/>
              <a:cs typeface="Arial" pitchFamily="34" charset="0"/>
            </a:endParaRP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+mj-lt"/>
                <a:cs typeface="Arial" pitchFamily="34" charset="0"/>
              </a:rPr>
              <a:t>Journals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Survey of Defect Detection Techniques in Automated Visual Inspection“, IEEE Transactions on Industrial Informatics.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Deep Learning for Defect Detection: A Survey“, Computers in Industry.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Real-Time Surface Defect Detection System Using Convolutional Neural Networks, </a:t>
            </a:r>
            <a:r>
              <a:rPr lang="en-IN" dirty="0"/>
              <a:t>Journal of Manufacturing Processes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Image-Based Defect Detection for Cultural Heritage Conservation</a:t>
            </a:r>
            <a:r>
              <a:rPr lang="en-IN" dirty="0"/>
              <a:t>, Journal of Cultural Heritage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Automated Visual Inspection System for Defect Detection in Printed Surfaces</a:t>
            </a:r>
            <a:r>
              <a:rPr lang="en-IN" dirty="0"/>
              <a:t>, IEEE Access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9C09ED18-D6D9-16D7-1CFA-C8616EA2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87451"/>
            <a:ext cx="7324725" cy="1001325"/>
          </a:xfrm>
        </p:spPr>
        <p:txBody>
          <a:bodyPr/>
          <a:lstStyle/>
          <a:p>
            <a:pPr algn="ctr">
              <a:lnSpc>
                <a:spcPts val="3920"/>
              </a:lnSpc>
            </a:pPr>
            <a:r>
              <a:rPr lang="en-US" sz="3600" b="1" dirty="0">
                <a:latin typeface="+mn-lt"/>
                <a:ea typeface="ＭＳ Ｐゴシック" pitchFamily="1" charset="-128"/>
                <a:cs typeface="Times New Roman" panose="02020603050405020304" pitchFamily="18" charset="0"/>
              </a:rPr>
              <a:t>Exhibit Defect Detection System</a:t>
            </a:r>
            <a:br>
              <a:rPr lang="en-US" sz="3600" b="1" dirty="0">
                <a:latin typeface="+mj-lt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+mj-lt"/>
                <a:ea typeface="ＭＳ Ｐゴシック" pitchFamily="1" charset="-128"/>
                <a:cs typeface="Times New Roman" panose="02020603050405020304" pitchFamily="18" charset="0"/>
              </a:rPr>
              <a:t>Workflow Demo and References</a:t>
            </a:r>
            <a:endParaRPr lang="en-US" sz="2400" b="1" dirty="0">
              <a:solidFill>
                <a:srgbClr val="0D0D0D"/>
              </a:solidFill>
              <a:latin typeface="+mj-lt"/>
              <a:ea typeface="Barlow Bold"/>
              <a:cs typeface="Barlow Bold"/>
              <a:sym typeface="Barlow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4E156-D8BF-A009-37FB-C2958290F7F0}"/>
              </a:ext>
            </a:extLst>
          </p:cNvPr>
          <p:cNvSpPr txBox="1"/>
          <p:nvPr/>
        </p:nvSpPr>
        <p:spPr>
          <a:xfrm>
            <a:off x="577475" y="1272506"/>
            <a:ext cx="4070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+mj-lt"/>
                <a:ea typeface="ＭＳ Ｐゴシック" pitchFamily="1" charset="-128"/>
                <a:cs typeface="Times New Roman" panose="02020603050405020304" pitchFamily="18" charset="0"/>
              </a:rPr>
              <a:t>Workflow Demo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80D34-AD76-319A-879D-5FE68C6F6758}"/>
              </a:ext>
            </a:extLst>
          </p:cNvPr>
          <p:cNvSpPr txBox="1"/>
          <p:nvPr/>
        </p:nvSpPr>
        <p:spPr>
          <a:xfrm>
            <a:off x="5270312" y="1271436"/>
            <a:ext cx="6207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  <a:ea typeface="ＭＳ Ｐゴシック" pitchFamily="1" charset="-128"/>
                <a:cs typeface="Times New Roman" panose="02020603050405020304" pitchFamily="18" charset="0"/>
              </a:rPr>
              <a:t>References</a:t>
            </a:r>
            <a:endParaRPr lang="en-IN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820522B-E5C8-5A16-300C-5DC62003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/>
          <a:p>
            <a:fld id="{5AB59B5F-EECA-48AB-8FC7-6703E48C8DC7}" type="datetime1">
              <a:rPr lang="en-US" sz="1600" b="1" smtClean="0">
                <a:solidFill>
                  <a:schemeClr val="bg1"/>
                </a:solidFill>
                <a:latin typeface="+mj-lt"/>
              </a:rPr>
              <a:t>3/10/2025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4D0276F1-8DF1-7370-F7DF-F2898D99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@SIH Idea submission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CB73F62-9805-BBF2-B084-9FD8C91F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3800" y="6356353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sz="1600" b="1" smtClean="0">
                <a:solidFill>
                  <a:schemeClr val="bg1"/>
                </a:solidFill>
                <a:latin typeface="+mj-lt"/>
              </a:rPr>
              <a:pPr/>
              <a:t>5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58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A4390F5-C50E-5CE5-E2A1-B7F62018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153312"/>
            <a:ext cx="7324725" cy="935464"/>
          </a:xfrm>
        </p:spPr>
        <p:txBody>
          <a:bodyPr/>
          <a:lstStyle/>
          <a:p>
            <a:r>
              <a:rPr lang="en-US" sz="3600" b="1" dirty="0">
                <a:latin typeface="+mn-lt"/>
                <a:ea typeface="ＭＳ Ｐゴシック" pitchFamily="1" charset="-128"/>
                <a:cs typeface="Times New Roman" panose="02020603050405020304" pitchFamily="18" charset="0"/>
              </a:rPr>
              <a:t>Exhibit Defect Detection System</a:t>
            </a:r>
            <a:br>
              <a:rPr lang="en-US" sz="3600" b="1" dirty="0">
                <a:latin typeface="+mn-lt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2800" b="1" dirty="0">
                <a:latin typeface="+mn-lt"/>
                <a:ea typeface="ＭＳ Ｐゴシック" pitchFamily="1" charset="-128"/>
                <a:cs typeface="Times New Roman" panose="02020603050405020304" pitchFamily="18" charset="0"/>
              </a:rPr>
              <a:t>Feasibility</a:t>
            </a:r>
            <a:endParaRPr lang="en-IN" sz="360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9E63C-ACBD-4EAF-0B27-819D6C3B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9B5F-EECA-48AB-8FC7-6703E48C8DC7}" type="datetime1">
              <a:rPr lang="en-US" sz="1600" b="1" smtClean="0">
                <a:solidFill>
                  <a:schemeClr val="bg1"/>
                </a:solidFill>
                <a:latin typeface="+mj-lt"/>
              </a:rPr>
              <a:t>3/10/2025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54F2DE-266A-21D1-AB8D-824884CB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@SIH Idea submission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4EE5226-ACF7-EDB7-A2D7-1B70656D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3800" y="6356353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sz="1600" b="1" smtClean="0">
                <a:solidFill>
                  <a:schemeClr val="bg1"/>
                </a:solidFill>
                <a:latin typeface="+mj-lt"/>
              </a:rPr>
              <a:pPr/>
              <a:t>6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sensors Proximity, Flame, MQ ...">
            <a:extLst>
              <a:ext uri="{FF2B5EF4-FFF2-40B4-BE49-F238E27FC236}">
                <a16:creationId xmlns:a16="http://schemas.microsoft.com/office/drawing/2014/main" id="{90B266F6-FFE0-1BE3-EDA0-207993570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4254956"/>
            <a:ext cx="2000523" cy="16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R Code Payment Implementation Archives ...">
            <a:extLst>
              <a:ext uri="{FF2B5EF4-FFF2-40B4-BE49-F238E27FC236}">
                <a16:creationId xmlns:a16="http://schemas.microsoft.com/office/drawing/2014/main" id="{948385B2-D422-517D-B696-3AC6156A7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59" y="4343113"/>
            <a:ext cx="2208084" cy="15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ntralized Server Management in ...">
            <a:extLst>
              <a:ext uri="{FF2B5EF4-FFF2-40B4-BE49-F238E27FC236}">
                <a16:creationId xmlns:a16="http://schemas.microsoft.com/office/drawing/2014/main" id="{CF35DD67-2A9C-F5D3-5442-6AF841762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4190893"/>
            <a:ext cx="2375466" cy="179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chine Learning Models Help: Learn How ...">
            <a:extLst>
              <a:ext uri="{FF2B5EF4-FFF2-40B4-BE49-F238E27FC236}">
                <a16:creationId xmlns:a16="http://schemas.microsoft.com/office/drawing/2014/main" id="{263FAC28-E6A1-A323-E3D9-11FA0DA0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74" y="1413615"/>
            <a:ext cx="2220369" cy="172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daptability In the Workplace ...">
            <a:extLst>
              <a:ext uri="{FF2B5EF4-FFF2-40B4-BE49-F238E27FC236}">
                <a16:creationId xmlns:a16="http://schemas.microsoft.com/office/drawing/2014/main" id="{39CE4D3E-BADC-48DF-407E-03D5CA49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078" y="1363335"/>
            <a:ext cx="2345171" cy="17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Goes Into a Feasibility Study for a Construction Project? - Stonemark">
            <a:extLst>
              <a:ext uri="{FF2B5EF4-FFF2-40B4-BE49-F238E27FC236}">
                <a16:creationId xmlns:a16="http://schemas.microsoft.com/office/drawing/2014/main" id="{5235407F-D281-924A-861F-A78563D1D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4" t="31161" r="18083" b="36225"/>
          <a:stretch/>
        </p:blipFill>
        <p:spPr bwMode="auto">
          <a:xfrm>
            <a:off x="1168678" y="3577864"/>
            <a:ext cx="1726642" cy="46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72C1A-1AB8-56E6-FB68-711AB3FF192C}"/>
              </a:ext>
            </a:extLst>
          </p:cNvPr>
          <p:cNvSpPr txBox="1"/>
          <p:nvPr/>
        </p:nvSpPr>
        <p:spPr>
          <a:xfrm>
            <a:off x="716240" y="3078977"/>
            <a:ext cx="255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>
                    <a:lumMod val="50000"/>
                  </a:schemeClr>
                </a:solidFill>
              </a:rPr>
              <a:t>Drones</a:t>
            </a:r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A1861-4FA7-B7C6-A295-0DF678EF0A96}"/>
              </a:ext>
            </a:extLst>
          </p:cNvPr>
          <p:cNvSpPr txBox="1"/>
          <p:nvPr/>
        </p:nvSpPr>
        <p:spPr>
          <a:xfrm>
            <a:off x="8220074" y="5910293"/>
            <a:ext cx="200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>
                    <a:lumMod val="50000"/>
                  </a:schemeClr>
                </a:solidFill>
              </a:rPr>
              <a:t>Sensors</a:t>
            </a:r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1E736-788E-DF37-B3A6-751C4AF0D957}"/>
              </a:ext>
            </a:extLst>
          </p:cNvPr>
          <p:cNvSpPr txBox="1"/>
          <p:nvPr/>
        </p:nvSpPr>
        <p:spPr>
          <a:xfrm>
            <a:off x="4392058" y="5930360"/>
            <a:ext cx="200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>
                    <a:lumMod val="50000"/>
                  </a:schemeClr>
                </a:solidFill>
              </a:rPr>
              <a:t>QR codes</a:t>
            </a:r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144B5-D908-05B3-E2B9-97C3203369E7}"/>
              </a:ext>
            </a:extLst>
          </p:cNvPr>
          <p:cNvSpPr txBox="1"/>
          <p:nvPr/>
        </p:nvSpPr>
        <p:spPr>
          <a:xfrm>
            <a:off x="609600" y="5933587"/>
            <a:ext cx="2847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2">
                    <a:lumMod val="50000"/>
                  </a:schemeClr>
                </a:solidFill>
              </a:rPr>
              <a:t>Central server management</a:t>
            </a:r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40F0E8-1FB6-5AEC-B381-69AE47F6D614}"/>
              </a:ext>
            </a:extLst>
          </p:cNvPr>
          <p:cNvSpPr txBox="1"/>
          <p:nvPr/>
        </p:nvSpPr>
        <p:spPr>
          <a:xfrm>
            <a:off x="4214358" y="3109752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Machine learning models </a:t>
            </a:r>
            <a:endParaRPr lang="en-IN" b="1" dirty="0"/>
          </a:p>
        </p:txBody>
      </p:sp>
      <p:pic>
        <p:nvPicPr>
          <p:cNvPr id="20" name="Picture 14" descr="What Goes Into a Feasibility Study for a Construction Project? - Stonemark">
            <a:extLst>
              <a:ext uri="{FF2B5EF4-FFF2-40B4-BE49-F238E27FC236}">
                <a16:creationId xmlns:a16="http://schemas.microsoft.com/office/drawing/2014/main" id="{348F1F02-985B-9F6B-9FDF-1C9DCCE05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4" t="31161" r="18083" b="36225"/>
          <a:stretch/>
        </p:blipFill>
        <p:spPr bwMode="auto">
          <a:xfrm>
            <a:off x="4587229" y="3589596"/>
            <a:ext cx="1726642" cy="46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What Goes Into a Feasibility Study for a Construction Project? - Stonemark">
            <a:extLst>
              <a:ext uri="{FF2B5EF4-FFF2-40B4-BE49-F238E27FC236}">
                <a16:creationId xmlns:a16="http://schemas.microsoft.com/office/drawing/2014/main" id="{259ADAA8-84B8-71EB-144D-EA9EB860E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4" t="31161" r="18083" b="36225"/>
          <a:stretch/>
        </p:blipFill>
        <p:spPr bwMode="auto">
          <a:xfrm>
            <a:off x="8333171" y="3561021"/>
            <a:ext cx="1726642" cy="46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324A45-27B4-D20F-A054-33E0E32DC44C}"/>
              </a:ext>
            </a:extLst>
          </p:cNvPr>
          <p:cNvSpPr txBox="1"/>
          <p:nvPr/>
        </p:nvSpPr>
        <p:spPr>
          <a:xfrm>
            <a:off x="7646605" y="3012157"/>
            <a:ext cx="326587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chemeClr val="tx2">
                    <a:lumMod val="50000"/>
                  </a:schemeClr>
                </a:solidFill>
              </a:rPr>
              <a:t>Adaptable to other applications</a:t>
            </a:r>
          </a:p>
        </p:txBody>
      </p:sp>
      <p:pic>
        <p:nvPicPr>
          <p:cNvPr id="6" name="Picture 5" descr="A camera attached to a wire&#10;&#10;Description automatically generated">
            <a:extLst>
              <a:ext uri="{FF2B5EF4-FFF2-40B4-BE49-F238E27FC236}">
                <a16:creationId xmlns:a16="http://schemas.microsoft.com/office/drawing/2014/main" id="{2A130D06-181C-D6FA-A77A-D181175CEF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09" r="22946" b="14316"/>
          <a:stretch/>
        </p:blipFill>
        <p:spPr>
          <a:xfrm>
            <a:off x="1279524" y="1419435"/>
            <a:ext cx="1706699" cy="16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A4390F5-C50E-5CE5-E2A1-B7F62018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19987"/>
            <a:ext cx="7324725" cy="935464"/>
          </a:xfrm>
        </p:spPr>
        <p:txBody>
          <a:bodyPr/>
          <a:lstStyle/>
          <a:p>
            <a:r>
              <a:rPr lang="en-US" sz="3600" b="1" dirty="0">
                <a:latin typeface="+mn-lt"/>
                <a:ea typeface="ＭＳ Ｐゴシック" pitchFamily="1" charset="-128"/>
                <a:cs typeface="Times New Roman" panose="02020603050405020304" pitchFamily="18" charset="0"/>
              </a:rPr>
              <a:t>Exhibit Defect Detection System</a:t>
            </a:r>
            <a:br>
              <a:rPr lang="en-US" sz="3600" b="1" dirty="0">
                <a:latin typeface="+mn-lt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2800" b="1" dirty="0">
                <a:latin typeface="+mn-lt"/>
                <a:ea typeface="ＭＳ Ｐゴシック" pitchFamily="1" charset="-128"/>
                <a:cs typeface="Times New Roman" panose="02020603050405020304" pitchFamily="18" charset="0"/>
              </a:rPr>
              <a:t>Viability</a:t>
            </a:r>
            <a:endParaRPr lang="en-IN" sz="360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9E63C-ACBD-4EAF-0B27-819D6C3B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9B5F-EECA-48AB-8FC7-6703E48C8DC7}" type="datetime1">
              <a:rPr lang="en-US" sz="1600" b="1" smtClean="0">
                <a:solidFill>
                  <a:schemeClr val="bg1"/>
                </a:solidFill>
                <a:latin typeface="+mj-lt"/>
              </a:rPr>
              <a:t>3/10/2025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54F2DE-266A-21D1-AB8D-824884CB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@SIH Idea submission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4EE5226-ACF7-EDB7-A2D7-1B70656D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3800" y="6356353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sz="1600" b="1" smtClean="0">
                <a:solidFill>
                  <a:schemeClr val="bg1"/>
                </a:solidFill>
                <a:latin typeface="+mj-lt"/>
              </a:rPr>
              <a:pPr/>
              <a:t>7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utoShape 5">
            <a:extLst>
              <a:ext uri="{FF2B5EF4-FFF2-40B4-BE49-F238E27FC236}">
                <a16:creationId xmlns:a16="http://schemas.microsoft.com/office/drawing/2014/main" id="{B534B32D-A82D-2223-5AC9-21EDF12C8AB4}"/>
              </a:ext>
            </a:extLst>
          </p:cNvPr>
          <p:cNvSpPr/>
          <p:nvPr/>
        </p:nvSpPr>
        <p:spPr>
          <a:xfrm>
            <a:off x="685800" y="2746375"/>
            <a:ext cx="10820400" cy="292100"/>
          </a:xfrm>
          <a:prstGeom prst="rect">
            <a:avLst/>
          </a:prstGeom>
          <a:solidFill>
            <a:schemeClr val="accent2">
              <a:alpha val="4706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45A5726-99B5-C9AE-95F2-EFBF413DFE21}"/>
              </a:ext>
            </a:extLst>
          </p:cNvPr>
          <p:cNvSpPr/>
          <p:nvPr/>
        </p:nvSpPr>
        <p:spPr>
          <a:xfrm rot="5400000">
            <a:off x="1098550" y="2387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B915A024-E233-E3C9-4606-4847654D3015}"/>
              </a:ext>
            </a:extLst>
          </p:cNvPr>
          <p:cNvSpPr txBox="1"/>
          <p:nvPr/>
        </p:nvSpPr>
        <p:spPr>
          <a:xfrm>
            <a:off x="685800" y="3408623"/>
            <a:ext cx="1696346" cy="241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600" spc="28" dirty="0">
                <a:solidFill>
                  <a:srgbClr val="191919"/>
                </a:solidFill>
                <a:latin typeface="+mj-lt"/>
                <a:ea typeface="Aileron"/>
                <a:cs typeface="Aileron"/>
                <a:sym typeface="Aileron"/>
              </a:rPr>
              <a:t>Using advanced AI &amp; image processing techniques to detect even minor defects, ensuring high levels of accuracy in maintaining exhibit quality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D9D028C-A1FB-73A5-A0E9-1BFAE5DC78FD}"/>
              </a:ext>
            </a:extLst>
          </p:cNvPr>
          <p:cNvSpPr txBox="1"/>
          <p:nvPr/>
        </p:nvSpPr>
        <p:spPr>
          <a:xfrm>
            <a:off x="685800" y="1786122"/>
            <a:ext cx="1696346" cy="5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b="1" spc="67" dirty="0">
                <a:solidFill>
                  <a:srgbClr val="191919"/>
                </a:solidFill>
                <a:latin typeface="+mj-lt"/>
                <a:ea typeface="Aileron Bold"/>
                <a:cs typeface="Aileron Bold"/>
                <a:sym typeface="Aileron Bold"/>
              </a:rPr>
              <a:t>Accuracy and Precision</a:t>
            </a: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D95506FF-80ED-7FB2-9E50-E2E54EBECBA4}"/>
              </a:ext>
            </a:extLst>
          </p:cNvPr>
          <p:cNvSpPr/>
          <p:nvPr/>
        </p:nvSpPr>
        <p:spPr>
          <a:xfrm rot="5400000">
            <a:off x="3368675" y="2387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F7909A95-FC1D-3C5F-B5F7-38886F6808EA}"/>
              </a:ext>
            </a:extLst>
          </p:cNvPr>
          <p:cNvSpPr/>
          <p:nvPr/>
        </p:nvSpPr>
        <p:spPr>
          <a:xfrm rot="5400000">
            <a:off x="5638800" y="2387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9BB218F2-4E1C-DC1B-0380-FBC7DB971723}"/>
              </a:ext>
            </a:extLst>
          </p:cNvPr>
          <p:cNvSpPr/>
          <p:nvPr/>
        </p:nvSpPr>
        <p:spPr>
          <a:xfrm rot="5400000">
            <a:off x="7908925" y="2387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18556480-AC26-D57D-7E31-6F2820EF8F9A}"/>
              </a:ext>
            </a:extLst>
          </p:cNvPr>
          <p:cNvSpPr/>
          <p:nvPr/>
        </p:nvSpPr>
        <p:spPr>
          <a:xfrm rot="5400000">
            <a:off x="10179050" y="2387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0667E08D-8988-2F7E-0992-351EFBF01399}"/>
              </a:ext>
            </a:extLst>
          </p:cNvPr>
          <p:cNvSpPr txBox="1"/>
          <p:nvPr/>
        </p:nvSpPr>
        <p:spPr>
          <a:xfrm>
            <a:off x="2977702" y="3408623"/>
            <a:ext cx="1696346" cy="241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600" spc="28" dirty="0">
                <a:solidFill>
                  <a:srgbClr val="191919"/>
                </a:solidFill>
                <a:latin typeface="+mj-lt"/>
                <a:ea typeface="Aileron"/>
                <a:cs typeface="Aileron"/>
                <a:sym typeface="Aileron"/>
              </a:rPr>
              <a:t>Analyze images in real-time, allowing for immediate identification &amp; correction of defects, which is crucial in maintaining the integrity of exhibits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D0329ED9-CE85-F5D7-9897-368CD674E068}"/>
              </a:ext>
            </a:extLst>
          </p:cNvPr>
          <p:cNvSpPr txBox="1"/>
          <p:nvPr/>
        </p:nvSpPr>
        <p:spPr>
          <a:xfrm>
            <a:off x="2977702" y="1786122"/>
            <a:ext cx="1696346" cy="5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b="1" spc="67" dirty="0">
                <a:solidFill>
                  <a:srgbClr val="191919"/>
                </a:solidFill>
                <a:latin typeface="+mj-lt"/>
                <a:ea typeface="Aileron Bold"/>
                <a:cs typeface="Aileron Bold"/>
                <a:sym typeface="Aileron Bold"/>
              </a:rPr>
              <a:t>Real-Time Monitoring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6753AADB-395D-7BEE-2AC6-3C2F5198956C}"/>
              </a:ext>
            </a:extLst>
          </p:cNvPr>
          <p:cNvSpPr txBox="1"/>
          <p:nvPr/>
        </p:nvSpPr>
        <p:spPr>
          <a:xfrm>
            <a:off x="5247827" y="3408623"/>
            <a:ext cx="1696346" cy="241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600" spc="28" dirty="0">
                <a:solidFill>
                  <a:srgbClr val="191919"/>
                </a:solidFill>
                <a:latin typeface="+mj-lt"/>
                <a:ea typeface="Aileron"/>
                <a:cs typeface="Aileron"/>
                <a:sym typeface="Aileron"/>
              </a:rPr>
              <a:t>Easily scaled to monitor large number of exhibits, making it suitable for galleries of various sizes and types, from small museums to large exhibitions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CEB3A6B2-3A5A-CF93-7C8A-B34DDCABD3BC}"/>
              </a:ext>
            </a:extLst>
          </p:cNvPr>
          <p:cNvSpPr txBox="1"/>
          <p:nvPr/>
        </p:nvSpPr>
        <p:spPr>
          <a:xfrm>
            <a:off x="5247827" y="1786122"/>
            <a:ext cx="1696346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b="1" spc="67" dirty="0">
                <a:solidFill>
                  <a:srgbClr val="191919"/>
                </a:solidFill>
                <a:latin typeface="+mj-lt"/>
                <a:ea typeface="Aileron Bold"/>
                <a:cs typeface="Aileron Bold"/>
                <a:sym typeface="Aileron Bold"/>
              </a:rPr>
              <a:t>Scalability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7A0C800D-2C47-1238-0569-BB64FBCE5592}"/>
              </a:ext>
            </a:extLst>
          </p:cNvPr>
          <p:cNvSpPr txBox="1"/>
          <p:nvPr/>
        </p:nvSpPr>
        <p:spPr>
          <a:xfrm>
            <a:off x="7517952" y="3408623"/>
            <a:ext cx="1696346" cy="241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600" spc="28" dirty="0">
                <a:solidFill>
                  <a:srgbClr val="191919"/>
                </a:solidFill>
                <a:latin typeface="+mj-lt"/>
                <a:ea typeface="Aileron"/>
                <a:cs typeface="Aileron"/>
                <a:sym typeface="Aileron"/>
              </a:rPr>
              <a:t>Reducing the need for manual inspection, the system lowers labor costs and minimizes the risk of human error, providing long-term cost savings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FBABCF93-7225-F6D8-A322-0514F44BC6E3}"/>
              </a:ext>
            </a:extLst>
          </p:cNvPr>
          <p:cNvSpPr txBox="1"/>
          <p:nvPr/>
        </p:nvSpPr>
        <p:spPr>
          <a:xfrm>
            <a:off x="7517952" y="1786122"/>
            <a:ext cx="1696346" cy="5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b="1" spc="67" dirty="0">
                <a:solidFill>
                  <a:srgbClr val="191919"/>
                </a:solidFill>
                <a:latin typeface="+mj-lt"/>
                <a:ea typeface="Aileron Bold"/>
                <a:cs typeface="Aileron Bold"/>
                <a:sym typeface="Aileron Bold"/>
              </a:rPr>
              <a:t>Cost-Effectiveness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6BA04DBC-5EC3-DBC2-4A3C-D9A0848BAE93}"/>
              </a:ext>
            </a:extLst>
          </p:cNvPr>
          <p:cNvSpPr txBox="1"/>
          <p:nvPr/>
        </p:nvSpPr>
        <p:spPr>
          <a:xfrm>
            <a:off x="9788077" y="3408623"/>
            <a:ext cx="1696346" cy="241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600" spc="28" dirty="0">
                <a:solidFill>
                  <a:srgbClr val="191919"/>
                </a:solidFill>
                <a:latin typeface="+mj-lt"/>
                <a:ea typeface="Aileron"/>
                <a:cs typeface="Aileron"/>
                <a:sym typeface="Aileron"/>
              </a:rPr>
              <a:t>Consistent defect-free exhibits enhance the overall visitor experience, increasing the likelihood of repeat visits and positive reviews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08DAED7B-5585-1809-08A1-686D3BED46F9}"/>
              </a:ext>
            </a:extLst>
          </p:cNvPr>
          <p:cNvSpPr txBox="1"/>
          <p:nvPr/>
        </p:nvSpPr>
        <p:spPr>
          <a:xfrm>
            <a:off x="9788077" y="1470885"/>
            <a:ext cx="1696346" cy="83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b="1" spc="67" dirty="0">
                <a:solidFill>
                  <a:srgbClr val="191919"/>
                </a:solidFill>
                <a:latin typeface="+mj-lt"/>
                <a:ea typeface="Aileron Bold"/>
                <a:cs typeface="Aileron Bold"/>
                <a:sym typeface="Aileron Bold"/>
              </a:rPr>
              <a:t>Improved Visitor Experience</a:t>
            </a:r>
          </a:p>
        </p:txBody>
      </p:sp>
    </p:spTree>
    <p:extLst>
      <p:ext uri="{BB962C8B-B14F-4D97-AF65-F5344CB8AC3E}">
        <p14:creationId xmlns:p14="http://schemas.microsoft.com/office/powerpoint/2010/main" val="84433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03797A-FAA7-C64C-E5CE-304828620D3F}"/>
              </a:ext>
            </a:extLst>
          </p:cNvPr>
          <p:cNvSpPr/>
          <p:nvPr/>
        </p:nvSpPr>
        <p:spPr>
          <a:xfrm>
            <a:off x="457199" y="4005320"/>
            <a:ext cx="11586737" cy="22605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A4390F5-C50E-5CE5-E2A1-B7F62018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87451"/>
            <a:ext cx="7324725" cy="1001325"/>
          </a:xfrm>
        </p:spPr>
        <p:txBody>
          <a:bodyPr/>
          <a:lstStyle/>
          <a:p>
            <a:pPr algn="ctr">
              <a:lnSpc>
                <a:spcPts val="3920"/>
              </a:lnSpc>
            </a:pPr>
            <a:r>
              <a:rPr lang="en-US" sz="3600" b="1" dirty="0">
                <a:latin typeface="+mn-lt"/>
                <a:ea typeface="ＭＳ Ｐゴシック" pitchFamily="1" charset="-128"/>
                <a:cs typeface="Times New Roman" panose="02020603050405020304" pitchFamily="18" charset="0"/>
              </a:rPr>
              <a:t>Exhibit Defect Detection System</a:t>
            </a:r>
            <a:br>
              <a:rPr lang="en-US" sz="3600" b="1" dirty="0">
                <a:latin typeface="+mj-lt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2800" b="1" dirty="0">
                <a:latin typeface="+mj-lt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  <a:endParaRPr lang="en-US" sz="3600" b="1" dirty="0">
              <a:solidFill>
                <a:srgbClr val="0D0D0D"/>
              </a:solidFill>
              <a:latin typeface="+mj-lt"/>
              <a:ea typeface="Barlow Bold"/>
              <a:cs typeface="Barlow Bold"/>
              <a:sym typeface="Barlow Bold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9E63C-ACBD-4EAF-0B27-819D6C3B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9B5F-EECA-48AB-8FC7-6703E48C8DC7}" type="datetime1">
              <a:rPr lang="en-US" sz="1600" b="1" smtClean="0">
                <a:solidFill>
                  <a:schemeClr val="bg1"/>
                </a:solidFill>
                <a:latin typeface="+mj-lt"/>
              </a:rPr>
              <a:t>3/10/2025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54F2DE-266A-21D1-AB8D-824884CB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@SIH Idea submission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4EE5226-ACF7-EDB7-A2D7-1B70656D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3800" y="6356353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sz="1600" b="1" smtClean="0">
                <a:solidFill>
                  <a:schemeClr val="bg1"/>
                </a:solidFill>
                <a:latin typeface="+mj-lt"/>
              </a:rPr>
              <a:pPr/>
              <a:t>8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EE5E73-A67A-0543-97C2-01A747630CA4}"/>
              </a:ext>
            </a:extLst>
          </p:cNvPr>
          <p:cNvGrpSpPr/>
          <p:nvPr/>
        </p:nvGrpSpPr>
        <p:grpSpPr>
          <a:xfrm>
            <a:off x="1076116" y="1107930"/>
            <a:ext cx="10062518" cy="2680669"/>
            <a:chOff x="1076116" y="1107930"/>
            <a:chExt cx="10062518" cy="2680669"/>
          </a:xfrm>
        </p:grpSpPr>
        <p:sp>
          <p:nvSpPr>
            <p:cNvPr id="4" name="AutoShape 4"/>
            <p:cNvSpPr/>
            <p:nvPr/>
          </p:nvSpPr>
          <p:spPr>
            <a:xfrm>
              <a:off x="2096992" y="2192987"/>
              <a:ext cx="1411197" cy="243178"/>
            </a:xfrm>
            <a:prstGeom prst="line">
              <a:avLst/>
            </a:prstGeom>
            <a:ln w="28575" cap="flat">
              <a:solidFill>
                <a:srgbClr val="3C5679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2" name="Group 5"/>
            <p:cNvGrpSpPr>
              <a:grpSpLocks noChangeAspect="1"/>
            </p:cNvGrpSpPr>
            <p:nvPr/>
          </p:nvGrpSpPr>
          <p:grpSpPr>
            <a:xfrm rot="13500000">
              <a:off x="1687473" y="1687831"/>
              <a:ext cx="819038" cy="1031589"/>
              <a:chOff x="0" y="0"/>
              <a:chExt cx="14400530" cy="144005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 rot="2700000">
              <a:off x="3602763" y="2007235"/>
              <a:ext cx="819038" cy="1031589"/>
              <a:chOff x="0" y="0"/>
              <a:chExt cx="14400530" cy="14400530"/>
            </a:xfrm>
          </p:grpSpPr>
          <p:sp>
            <p:nvSpPr>
              <p:cNvPr id="15" name="Freeform 8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6" name="Group 9"/>
            <p:cNvGrpSpPr>
              <a:grpSpLocks noChangeAspect="1"/>
            </p:cNvGrpSpPr>
            <p:nvPr/>
          </p:nvGrpSpPr>
          <p:grpSpPr>
            <a:xfrm rot="2700000">
              <a:off x="7433345" y="2007235"/>
              <a:ext cx="819038" cy="1031589"/>
              <a:chOff x="0" y="0"/>
              <a:chExt cx="14400530" cy="14400530"/>
            </a:xfrm>
          </p:grpSpPr>
          <p:sp>
            <p:nvSpPr>
              <p:cNvPr id="17" name="Freeform 10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8" name="Group 11"/>
            <p:cNvGrpSpPr>
              <a:grpSpLocks noChangeAspect="1"/>
            </p:cNvGrpSpPr>
            <p:nvPr/>
          </p:nvGrpSpPr>
          <p:grpSpPr>
            <a:xfrm rot="13500000">
              <a:off x="5518054" y="1687831"/>
              <a:ext cx="819038" cy="1031589"/>
              <a:chOff x="0" y="0"/>
              <a:chExt cx="14400530" cy="14400530"/>
            </a:xfrm>
          </p:grpSpPr>
          <p:sp>
            <p:nvSpPr>
              <p:cNvPr id="19" name="Freeform 12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20" name="Group 13"/>
            <p:cNvGrpSpPr>
              <a:grpSpLocks noChangeAspect="1"/>
            </p:cNvGrpSpPr>
            <p:nvPr/>
          </p:nvGrpSpPr>
          <p:grpSpPr>
            <a:xfrm rot="13500000">
              <a:off x="9348603" y="1688842"/>
              <a:ext cx="819038" cy="1031498"/>
              <a:chOff x="-6" y="-1"/>
              <a:chExt cx="14400530" cy="14399260"/>
            </a:xfrm>
          </p:grpSpPr>
          <p:sp>
            <p:nvSpPr>
              <p:cNvPr id="21" name="Freeform 14"/>
              <p:cNvSpPr/>
              <p:nvPr/>
            </p:nvSpPr>
            <p:spPr>
              <a:xfrm>
                <a:off x="-6" y="-1"/>
                <a:ext cx="14400530" cy="14399260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2" name="AutoShape 15"/>
            <p:cNvSpPr/>
            <p:nvPr/>
          </p:nvSpPr>
          <p:spPr>
            <a:xfrm>
              <a:off x="6432384" y="2287811"/>
              <a:ext cx="905670" cy="151034"/>
            </a:xfrm>
            <a:prstGeom prst="line">
              <a:avLst/>
            </a:prstGeom>
            <a:ln w="28575" cap="flat">
              <a:solidFill>
                <a:srgbClr val="3C5679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AutoShape 16"/>
            <p:cNvSpPr/>
            <p:nvPr/>
          </p:nvSpPr>
          <p:spPr>
            <a:xfrm flipV="1">
              <a:off x="8347748" y="2288511"/>
              <a:ext cx="905521" cy="150569"/>
            </a:xfrm>
            <a:prstGeom prst="line">
              <a:avLst/>
            </a:prstGeom>
            <a:ln w="28575" cap="flat">
              <a:solidFill>
                <a:srgbClr val="3C5679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AutoShape 17"/>
            <p:cNvSpPr/>
            <p:nvPr/>
          </p:nvSpPr>
          <p:spPr>
            <a:xfrm flipV="1">
              <a:off x="4517105" y="2287813"/>
              <a:ext cx="905646" cy="151030"/>
            </a:xfrm>
            <a:prstGeom prst="line">
              <a:avLst/>
            </a:prstGeom>
            <a:ln w="28575" cap="flat">
              <a:solidFill>
                <a:srgbClr val="3C5679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841888" y="2001086"/>
              <a:ext cx="510207" cy="405082"/>
            </a:xfrm>
            <a:custGeom>
              <a:avLst/>
              <a:gdLst/>
              <a:ahLst/>
              <a:cxnLst/>
              <a:rect l="l" t="t" r="r" b="b"/>
              <a:pathLst>
                <a:path w="833521" h="833521">
                  <a:moveTo>
                    <a:pt x="0" y="0"/>
                  </a:moveTo>
                  <a:lnTo>
                    <a:pt x="833521" y="0"/>
                  </a:lnTo>
                  <a:lnTo>
                    <a:pt x="833521" y="833520"/>
                  </a:lnTo>
                  <a:lnTo>
                    <a:pt x="0" y="833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3757179" y="2320490"/>
              <a:ext cx="510207" cy="405082"/>
            </a:xfrm>
            <a:custGeom>
              <a:avLst/>
              <a:gdLst/>
              <a:ahLst/>
              <a:cxnLst/>
              <a:rect l="l" t="t" r="r" b="b"/>
              <a:pathLst>
                <a:path w="833521" h="833521">
                  <a:moveTo>
                    <a:pt x="0" y="0"/>
                  </a:moveTo>
                  <a:lnTo>
                    <a:pt x="833521" y="0"/>
                  </a:lnTo>
                  <a:lnTo>
                    <a:pt x="833521" y="833520"/>
                  </a:lnTo>
                  <a:lnTo>
                    <a:pt x="0" y="833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5682036" y="2001086"/>
              <a:ext cx="491074" cy="405082"/>
            </a:xfrm>
            <a:custGeom>
              <a:avLst/>
              <a:gdLst/>
              <a:ahLst/>
              <a:cxnLst/>
              <a:rect l="l" t="t" r="r" b="b"/>
              <a:pathLst>
                <a:path w="802264" h="833521">
                  <a:moveTo>
                    <a:pt x="0" y="0"/>
                  </a:moveTo>
                  <a:lnTo>
                    <a:pt x="802263" y="0"/>
                  </a:lnTo>
                  <a:lnTo>
                    <a:pt x="802263" y="833520"/>
                  </a:lnTo>
                  <a:lnTo>
                    <a:pt x="0" y="833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7557104" y="2287616"/>
              <a:ext cx="571519" cy="470829"/>
            </a:xfrm>
            <a:custGeom>
              <a:avLst/>
              <a:gdLst/>
              <a:ahLst/>
              <a:cxnLst/>
              <a:rect l="l" t="t" r="r" b="b"/>
              <a:pathLst>
                <a:path w="933687" h="968806">
                  <a:moveTo>
                    <a:pt x="0" y="0"/>
                  </a:moveTo>
                  <a:lnTo>
                    <a:pt x="933687" y="0"/>
                  </a:lnTo>
                  <a:lnTo>
                    <a:pt x="933687" y="968806"/>
                  </a:lnTo>
                  <a:lnTo>
                    <a:pt x="0" y="96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9489303" y="1991103"/>
              <a:ext cx="537701" cy="426912"/>
            </a:xfrm>
            <a:custGeom>
              <a:avLst/>
              <a:gdLst/>
              <a:ahLst/>
              <a:cxnLst/>
              <a:rect l="l" t="t" r="r" b="b"/>
              <a:pathLst>
                <a:path w="878439" h="878439">
                  <a:moveTo>
                    <a:pt x="0" y="0"/>
                  </a:moveTo>
                  <a:lnTo>
                    <a:pt x="878438" y="0"/>
                  </a:lnTo>
                  <a:lnTo>
                    <a:pt x="878438" y="878439"/>
                  </a:lnTo>
                  <a:lnTo>
                    <a:pt x="0" y="878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076116" y="1107930"/>
              <a:ext cx="2296982" cy="301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rlow Semi-Bold"/>
                  <a:cs typeface="Barlow Semi-Bold"/>
                  <a:sym typeface="Barlow Semi-Bold"/>
                </a:rPr>
                <a:t>Reduced frustration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895080" y="1107930"/>
              <a:ext cx="2296982" cy="301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ctr">
                <a:lnSpc>
                  <a:spcPts val="2519"/>
                </a:lnSpc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rlow Semi-Bold"/>
                  <a:cs typeface="Barlow Semi-Bold"/>
                  <a:sym typeface="Barlow Semi-Bold"/>
                </a:rPr>
                <a:t>Continuous learning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8558192" y="1107930"/>
              <a:ext cx="2580442" cy="301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ctr">
                <a:lnSpc>
                  <a:spcPts val="2519"/>
                </a:lnSpc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rlow Semi-Bold"/>
                  <a:cs typeface="Barlow Semi-Bold"/>
                  <a:sym typeface="Barlow Semi-Bold"/>
                </a:rPr>
                <a:t>Drone as exhibit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751224" y="3136434"/>
              <a:ext cx="2296982" cy="61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rlow Semi-Bold"/>
                  <a:cs typeface="Barlow Semi-Bold"/>
                  <a:sym typeface="Barlow Semi-Bold"/>
                </a:rPr>
                <a:t>Improved uptime</a:t>
              </a:r>
            </a:p>
            <a:p>
              <a:pPr algn="ctr">
                <a:lnSpc>
                  <a:spcPts val="2519"/>
                </a:lnSpc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rlow Semi-Bold"/>
                  <a:cs typeface="Barlow Semi-Bold"/>
                  <a:sym typeface="Barlow Semi-Bold"/>
                </a:rPr>
                <a:t>Better Experience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6523416" y="3173431"/>
              <a:ext cx="2580442" cy="61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ctr">
                <a:lnSpc>
                  <a:spcPts val="2519"/>
                </a:lnSpc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rlow Semi-Bold"/>
                  <a:cs typeface="Barlow Semi-Bold"/>
                  <a:sym typeface="Barlow Semi-Bold"/>
                </a:rPr>
                <a:t>Functional exhibits maintain educational flow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3D0219-8C26-6A32-9E88-4D7ED43097AB}"/>
              </a:ext>
            </a:extLst>
          </p:cNvPr>
          <p:cNvGrpSpPr/>
          <p:nvPr/>
        </p:nvGrpSpPr>
        <p:grpSpPr>
          <a:xfrm>
            <a:off x="796392" y="4120585"/>
            <a:ext cx="10453915" cy="2001561"/>
            <a:chOff x="796392" y="4120585"/>
            <a:chExt cx="10453915" cy="2001561"/>
          </a:xfrm>
        </p:grpSpPr>
        <p:grpSp>
          <p:nvGrpSpPr>
            <p:cNvPr id="41" name="Group 2">
              <a:extLst>
                <a:ext uri="{FF2B5EF4-FFF2-40B4-BE49-F238E27FC236}">
                  <a16:creationId xmlns:a16="http://schemas.microsoft.com/office/drawing/2014/main" id="{2275826E-5A60-D871-4AF0-1FE0C41A9475}"/>
                </a:ext>
              </a:extLst>
            </p:cNvPr>
            <p:cNvGrpSpPr/>
            <p:nvPr/>
          </p:nvGrpSpPr>
          <p:grpSpPr>
            <a:xfrm>
              <a:off x="834492" y="4236128"/>
              <a:ext cx="3019327" cy="683589"/>
              <a:chOff x="0" y="0"/>
              <a:chExt cx="1192821" cy="270060"/>
            </a:xfrm>
          </p:grpSpPr>
          <p:sp>
            <p:nvSpPr>
              <p:cNvPr id="42" name="Freeform 3">
                <a:extLst>
                  <a:ext uri="{FF2B5EF4-FFF2-40B4-BE49-F238E27FC236}">
                    <a16:creationId xmlns:a16="http://schemas.microsoft.com/office/drawing/2014/main" id="{B3F01A28-D135-78C5-A672-2E9F0B1F2AF0}"/>
                  </a:ext>
                </a:extLst>
              </p:cNvPr>
              <p:cNvSpPr/>
              <p:nvPr/>
            </p:nvSpPr>
            <p:spPr>
              <a:xfrm>
                <a:off x="0" y="0"/>
                <a:ext cx="1192821" cy="270060"/>
              </a:xfrm>
              <a:custGeom>
                <a:avLst/>
                <a:gdLst/>
                <a:ahLst/>
                <a:cxnLst/>
                <a:rect l="l" t="t" r="r" b="b"/>
                <a:pathLst>
                  <a:path w="1192821" h="270060">
                    <a:moveTo>
                      <a:pt x="87180" y="0"/>
                    </a:moveTo>
                    <a:lnTo>
                      <a:pt x="1105640" y="0"/>
                    </a:lnTo>
                    <a:cubicBezTo>
                      <a:pt x="1153789" y="0"/>
                      <a:pt x="1192821" y="39032"/>
                      <a:pt x="1192821" y="87180"/>
                    </a:cubicBezTo>
                    <a:lnTo>
                      <a:pt x="1192821" y="182880"/>
                    </a:lnTo>
                    <a:cubicBezTo>
                      <a:pt x="1192821" y="206002"/>
                      <a:pt x="1183636" y="228176"/>
                      <a:pt x="1167286" y="244526"/>
                    </a:cubicBezTo>
                    <a:cubicBezTo>
                      <a:pt x="1150937" y="260875"/>
                      <a:pt x="1128762" y="270060"/>
                      <a:pt x="1105640" y="270060"/>
                    </a:cubicBezTo>
                    <a:lnTo>
                      <a:pt x="87180" y="270060"/>
                    </a:lnTo>
                    <a:cubicBezTo>
                      <a:pt x="39032" y="270060"/>
                      <a:pt x="0" y="231028"/>
                      <a:pt x="0" y="182880"/>
                    </a:cubicBezTo>
                    <a:lnTo>
                      <a:pt x="0" y="87180"/>
                    </a:lnTo>
                    <a:cubicBezTo>
                      <a:pt x="0" y="39032"/>
                      <a:pt x="39032" y="0"/>
                      <a:pt x="87180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  <p:txBody>
              <a:bodyPr/>
              <a:lstStyle/>
              <a:p>
                <a:endParaRPr lang="en-IN" sz="1400"/>
              </a:p>
            </p:txBody>
          </p:sp>
          <p:sp>
            <p:nvSpPr>
              <p:cNvPr id="43" name="TextBox 4">
                <a:extLst>
                  <a:ext uri="{FF2B5EF4-FFF2-40B4-BE49-F238E27FC236}">
                    <a16:creationId xmlns:a16="http://schemas.microsoft.com/office/drawing/2014/main" id="{378E37EF-41D9-5EFC-296F-45859FB5CB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92821" cy="31768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400"/>
              </a:p>
            </p:txBody>
          </p:sp>
        </p:grpSp>
        <p:grpSp>
          <p:nvGrpSpPr>
            <p:cNvPr id="44" name="Group 5">
              <a:extLst>
                <a:ext uri="{FF2B5EF4-FFF2-40B4-BE49-F238E27FC236}">
                  <a16:creationId xmlns:a16="http://schemas.microsoft.com/office/drawing/2014/main" id="{26C9F03F-6F4E-A522-2C10-3391BA167926}"/>
                </a:ext>
              </a:extLst>
            </p:cNvPr>
            <p:cNvGrpSpPr/>
            <p:nvPr/>
          </p:nvGrpSpPr>
          <p:grpSpPr>
            <a:xfrm>
              <a:off x="796392" y="4120585"/>
              <a:ext cx="546029" cy="799133"/>
              <a:chOff x="0" y="0"/>
              <a:chExt cx="5740400" cy="8401276"/>
            </a:xfrm>
          </p:grpSpPr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E9674296-BCF6-C710-0606-ABFAF887AE0A}"/>
                  </a:ext>
                </a:extLst>
              </p:cNvPr>
              <p:cNvSpPr/>
              <p:nvPr/>
            </p:nvSpPr>
            <p:spPr>
              <a:xfrm>
                <a:off x="0" y="0"/>
                <a:ext cx="5740400" cy="8401276"/>
              </a:xfrm>
              <a:custGeom>
                <a:avLst/>
                <a:gdLst/>
                <a:ahLst/>
                <a:cxnLst/>
                <a:rect l="l" t="t" r="r" b="b"/>
                <a:pathLst>
                  <a:path w="5740400" h="8401276">
                    <a:moveTo>
                      <a:pt x="5435600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8096476"/>
                    </a:lnTo>
                    <a:cubicBezTo>
                      <a:pt x="0" y="8265385"/>
                      <a:pt x="135890" y="8401276"/>
                      <a:pt x="304800" y="8401276"/>
                    </a:cubicBezTo>
                    <a:lnTo>
                      <a:pt x="5435600" y="8401276"/>
                    </a:lnTo>
                    <a:cubicBezTo>
                      <a:pt x="5604510" y="8401276"/>
                      <a:pt x="5740400" y="8265385"/>
                      <a:pt x="5740400" y="8096476"/>
                    </a:cubicBezTo>
                    <a:lnTo>
                      <a:pt x="5740400" y="304800"/>
                    </a:lnTo>
                    <a:cubicBezTo>
                      <a:pt x="5740400" y="135890"/>
                      <a:pt x="5604510" y="0"/>
                      <a:pt x="5435600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  <p:txBody>
              <a:bodyPr/>
              <a:lstStyle/>
              <a:p>
                <a:endParaRPr lang="en-IN" sz="1400"/>
              </a:p>
            </p:txBody>
          </p:sp>
        </p:grpSp>
        <p:grpSp>
          <p:nvGrpSpPr>
            <p:cNvPr id="46" name="Group 7">
              <a:extLst>
                <a:ext uri="{FF2B5EF4-FFF2-40B4-BE49-F238E27FC236}">
                  <a16:creationId xmlns:a16="http://schemas.microsoft.com/office/drawing/2014/main" id="{8CBAE3E9-7F89-78E5-C170-B08732536CEF}"/>
                </a:ext>
              </a:extLst>
            </p:cNvPr>
            <p:cNvGrpSpPr/>
            <p:nvPr/>
          </p:nvGrpSpPr>
          <p:grpSpPr>
            <a:xfrm>
              <a:off x="4526919" y="4236128"/>
              <a:ext cx="3019327" cy="683589"/>
              <a:chOff x="0" y="0"/>
              <a:chExt cx="1192821" cy="270060"/>
            </a:xfrm>
          </p:grpSpPr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981D679E-045D-8285-D628-534CADE6D8BD}"/>
                  </a:ext>
                </a:extLst>
              </p:cNvPr>
              <p:cNvSpPr/>
              <p:nvPr/>
            </p:nvSpPr>
            <p:spPr>
              <a:xfrm>
                <a:off x="0" y="0"/>
                <a:ext cx="1192821" cy="270060"/>
              </a:xfrm>
              <a:custGeom>
                <a:avLst/>
                <a:gdLst/>
                <a:ahLst/>
                <a:cxnLst/>
                <a:rect l="l" t="t" r="r" b="b"/>
                <a:pathLst>
                  <a:path w="1192821" h="270060">
                    <a:moveTo>
                      <a:pt x="87180" y="0"/>
                    </a:moveTo>
                    <a:lnTo>
                      <a:pt x="1105640" y="0"/>
                    </a:lnTo>
                    <a:cubicBezTo>
                      <a:pt x="1153789" y="0"/>
                      <a:pt x="1192821" y="39032"/>
                      <a:pt x="1192821" y="87180"/>
                    </a:cubicBezTo>
                    <a:lnTo>
                      <a:pt x="1192821" y="182880"/>
                    </a:lnTo>
                    <a:cubicBezTo>
                      <a:pt x="1192821" y="206002"/>
                      <a:pt x="1183636" y="228176"/>
                      <a:pt x="1167286" y="244526"/>
                    </a:cubicBezTo>
                    <a:cubicBezTo>
                      <a:pt x="1150937" y="260875"/>
                      <a:pt x="1128762" y="270060"/>
                      <a:pt x="1105640" y="270060"/>
                    </a:cubicBezTo>
                    <a:lnTo>
                      <a:pt x="87180" y="270060"/>
                    </a:lnTo>
                    <a:cubicBezTo>
                      <a:pt x="39032" y="270060"/>
                      <a:pt x="0" y="231028"/>
                      <a:pt x="0" y="182880"/>
                    </a:cubicBezTo>
                    <a:lnTo>
                      <a:pt x="0" y="87180"/>
                    </a:lnTo>
                    <a:cubicBezTo>
                      <a:pt x="0" y="39032"/>
                      <a:pt x="39032" y="0"/>
                      <a:pt x="87180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  <p:txBody>
              <a:bodyPr/>
              <a:lstStyle/>
              <a:p>
                <a:endParaRPr lang="en-IN" sz="1400"/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35D36026-D464-3B6E-87DF-0A5AB7FB49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92821" cy="31768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400"/>
              </a:p>
            </p:txBody>
          </p:sp>
        </p:grpSp>
        <p:grpSp>
          <p:nvGrpSpPr>
            <p:cNvPr id="49" name="Group 10">
              <a:extLst>
                <a:ext uri="{FF2B5EF4-FFF2-40B4-BE49-F238E27FC236}">
                  <a16:creationId xmlns:a16="http://schemas.microsoft.com/office/drawing/2014/main" id="{E2A98F4C-3E83-948C-D79B-6B6E76B1187E}"/>
                </a:ext>
              </a:extLst>
            </p:cNvPr>
            <p:cNvGrpSpPr/>
            <p:nvPr/>
          </p:nvGrpSpPr>
          <p:grpSpPr>
            <a:xfrm>
              <a:off x="4526919" y="4120585"/>
              <a:ext cx="546029" cy="799133"/>
              <a:chOff x="0" y="0"/>
              <a:chExt cx="5740400" cy="8401276"/>
            </a:xfrm>
          </p:grpSpPr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8A1B184B-4943-40D9-6C9B-5FBD43623145}"/>
                  </a:ext>
                </a:extLst>
              </p:cNvPr>
              <p:cNvSpPr/>
              <p:nvPr/>
            </p:nvSpPr>
            <p:spPr>
              <a:xfrm>
                <a:off x="0" y="0"/>
                <a:ext cx="5740400" cy="8401276"/>
              </a:xfrm>
              <a:custGeom>
                <a:avLst/>
                <a:gdLst/>
                <a:ahLst/>
                <a:cxnLst/>
                <a:rect l="l" t="t" r="r" b="b"/>
                <a:pathLst>
                  <a:path w="5740400" h="8401276">
                    <a:moveTo>
                      <a:pt x="5435600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8096476"/>
                    </a:lnTo>
                    <a:cubicBezTo>
                      <a:pt x="0" y="8265385"/>
                      <a:pt x="135890" y="8401276"/>
                      <a:pt x="304800" y="8401276"/>
                    </a:cubicBezTo>
                    <a:lnTo>
                      <a:pt x="5435600" y="8401276"/>
                    </a:lnTo>
                    <a:cubicBezTo>
                      <a:pt x="5604510" y="8401276"/>
                      <a:pt x="5740400" y="8265385"/>
                      <a:pt x="5740400" y="8096476"/>
                    </a:cubicBezTo>
                    <a:lnTo>
                      <a:pt x="5740400" y="304800"/>
                    </a:lnTo>
                    <a:cubicBezTo>
                      <a:pt x="5740400" y="135890"/>
                      <a:pt x="5604510" y="0"/>
                      <a:pt x="5435600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  <p:txBody>
              <a:bodyPr/>
              <a:lstStyle/>
              <a:p>
                <a:endParaRPr lang="en-IN" sz="1400"/>
              </a:p>
            </p:txBody>
          </p:sp>
        </p:grp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29DF621D-E834-5BB9-CA57-98158F45F5D2}"/>
                </a:ext>
              </a:extLst>
            </p:cNvPr>
            <p:cNvGrpSpPr/>
            <p:nvPr/>
          </p:nvGrpSpPr>
          <p:grpSpPr>
            <a:xfrm>
              <a:off x="8216465" y="4233368"/>
              <a:ext cx="3019327" cy="686350"/>
              <a:chOff x="0" y="0"/>
              <a:chExt cx="1192821" cy="271151"/>
            </a:xfrm>
          </p:grpSpPr>
          <p:sp>
            <p:nvSpPr>
              <p:cNvPr id="52" name="Freeform 13">
                <a:extLst>
                  <a:ext uri="{FF2B5EF4-FFF2-40B4-BE49-F238E27FC236}">
                    <a16:creationId xmlns:a16="http://schemas.microsoft.com/office/drawing/2014/main" id="{468308AC-25AE-F014-C780-C206674DD0CA}"/>
                  </a:ext>
                </a:extLst>
              </p:cNvPr>
              <p:cNvSpPr/>
              <p:nvPr/>
            </p:nvSpPr>
            <p:spPr>
              <a:xfrm>
                <a:off x="0" y="0"/>
                <a:ext cx="1192821" cy="271151"/>
              </a:xfrm>
              <a:custGeom>
                <a:avLst/>
                <a:gdLst/>
                <a:ahLst/>
                <a:cxnLst/>
                <a:rect l="l" t="t" r="r" b="b"/>
                <a:pathLst>
                  <a:path w="1192821" h="271151">
                    <a:moveTo>
                      <a:pt x="87180" y="0"/>
                    </a:moveTo>
                    <a:lnTo>
                      <a:pt x="1105640" y="0"/>
                    </a:lnTo>
                    <a:cubicBezTo>
                      <a:pt x="1153789" y="0"/>
                      <a:pt x="1192821" y="39032"/>
                      <a:pt x="1192821" y="87180"/>
                    </a:cubicBezTo>
                    <a:lnTo>
                      <a:pt x="1192821" y="183970"/>
                    </a:lnTo>
                    <a:cubicBezTo>
                      <a:pt x="1192821" y="232119"/>
                      <a:pt x="1153789" y="271151"/>
                      <a:pt x="1105640" y="271151"/>
                    </a:cubicBezTo>
                    <a:lnTo>
                      <a:pt x="87180" y="271151"/>
                    </a:lnTo>
                    <a:cubicBezTo>
                      <a:pt x="39032" y="271151"/>
                      <a:pt x="0" y="232119"/>
                      <a:pt x="0" y="183970"/>
                    </a:cubicBezTo>
                    <a:lnTo>
                      <a:pt x="0" y="87180"/>
                    </a:lnTo>
                    <a:cubicBezTo>
                      <a:pt x="0" y="39032"/>
                      <a:pt x="39032" y="0"/>
                      <a:pt x="87180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  <p:txBody>
              <a:bodyPr/>
              <a:lstStyle/>
              <a:p>
                <a:endParaRPr lang="en-IN" sz="1400"/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id="{728E0735-8C7A-6A10-B581-F632860ED5D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92821" cy="31877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400"/>
              </a:p>
            </p:txBody>
          </p:sp>
        </p:grpSp>
        <p:grpSp>
          <p:nvGrpSpPr>
            <p:cNvPr id="54" name="Group 15">
              <a:extLst>
                <a:ext uri="{FF2B5EF4-FFF2-40B4-BE49-F238E27FC236}">
                  <a16:creationId xmlns:a16="http://schemas.microsoft.com/office/drawing/2014/main" id="{6BF47994-70CA-4A6B-7B6C-C5454A218BF0}"/>
                </a:ext>
              </a:extLst>
            </p:cNvPr>
            <p:cNvGrpSpPr/>
            <p:nvPr/>
          </p:nvGrpSpPr>
          <p:grpSpPr>
            <a:xfrm>
              <a:off x="8216466" y="4120585"/>
              <a:ext cx="546029" cy="799133"/>
              <a:chOff x="0" y="0"/>
              <a:chExt cx="5740400" cy="8401276"/>
            </a:xfrm>
          </p:grpSpPr>
          <p:sp>
            <p:nvSpPr>
              <p:cNvPr id="55" name="Freeform 16">
                <a:extLst>
                  <a:ext uri="{FF2B5EF4-FFF2-40B4-BE49-F238E27FC236}">
                    <a16:creationId xmlns:a16="http://schemas.microsoft.com/office/drawing/2014/main" id="{381E2EAF-3ABE-3D54-8034-57916728E0E1}"/>
                  </a:ext>
                </a:extLst>
              </p:cNvPr>
              <p:cNvSpPr/>
              <p:nvPr/>
            </p:nvSpPr>
            <p:spPr>
              <a:xfrm>
                <a:off x="0" y="0"/>
                <a:ext cx="5740400" cy="8401276"/>
              </a:xfrm>
              <a:custGeom>
                <a:avLst/>
                <a:gdLst/>
                <a:ahLst/>
                <a:cxnLst/>
                <a:rect l="l" t="t" r="r" b="b"/>
                <a:pathLst>
                  <a:path w="5740400" h="8401276">
                    <a:moveTo>
                      <a:pt x="5435600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8096476"/>
                    </a:lnTo>
                    <a:cubicBezTo>
                      <a:pt x="0" y="8265385"/>
                      <a:pt x="135890" y="8401276"/>
                      <a:pt x="304800" y="8401276"/>
                    </a:cubicBezTo>
                    <a:lnTo>
                      <a:pt x="5435600" y="8401276"/>
                    </a:lnTo>
                    <a:cubicBezTo>
                      <a:pt x="5604510" y="8401276"/>
                      <a:pt x="5740400" y="8265385"/>
                      <a:pt x="5740400" y="8096476"/>
                    </a:cubicBezTo>
                    <a:lnTo>
                      <a:pt x="5740400" y="304800"/>
                    </a:lnTo>
                    <a:cubicBezTo>
                      <a:pt x="5740400" y="135890"/>
                      <a:pt x="5604510" y="0"/>
                      <a:pt x="5435600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  <p:txBody>
              <a:bodyPr/>
              <a:lstStyle/>
              <a:p>
                <a:endParaRPr lang="en-IN" sz="1400"/>
              </a:p>
            </p:txBody>
          </p:sp>
        </p:grp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id="{87759491-0B85-4295-E0E4-84D8BB22DD57}"/>
                </a:ext>
              </a:extLst>
            </p:cNvPr>
            <p:cNvGrpSpPr/>
            <p:nvPr/>
          </p:nvGrpSpPr>
          <p:grpSpPr>
            <a:xfrm>
              <a:off x="834492" y="5435796"/>
              <a:ext cx="3019327" cy="686350"/>
              <a:chOff x="0" y="0"/>
              <a:chExt cx="1192821" cy="271151"/>
            </a:xfrm>
          </p:grpSpPr>
          <p:sp>
            <p:nvSpPr>
              <p:cNvPr id="57" name="Freeform 18">
                <a:extLst>
                  <a:ext uri="{FF2B5EF4-FFF2-40B4-BE49-F238E27FC236}">
                    <a16:creationId xmlns:a16="http://schemas.microsoft.com/office/drawing/2014/main" id="{BD7AE28A-D1F2-2A46-6A11-207E24973DA1}"/>
                  </a:ext>
                </a:extLst>
              </p:cNvPr>
              <p:cNvSpPr/>
              <p:nvPr/>
            </p:nvSpPr>
            <p:spPr>
              <a:xfrm>
                <a:off x="0" y="0"/>
                <a:ext cx="1192821" cy="271151"/>
              </a:xfrm>
              <a:custGeom>
                <a:avLst/>
                <a:gdLst/>
                <a:ahLst/>
                <a:cxnLst/>
                <a:rect l="l" t="t" r="r" b="b"/>
                <a:pathLst>
                  <a:path w="1192821" h="271151">
                    <a:moveTo>
                      <a:pt x="87180" y="0"/>
                    </a:moveTo>
                    <a:lnTo>
                      <a:pt x="1105640" y="0"/>
                    </a:lnTo>
                    <a:cubicBezTo>
                      <a:pt x="1153789" y="0"/>
                      <a:pt x="1192821" y="39032"/>
                      <a:pt x="1192821" y="87180"/>
                    </a:cubicBezTo>
                    <a:lnTo>
                      <a:pt x="1192821" y="183970"/>
                    </a:lnTo>
                    <a:cubicBezTo>
                      <a:pt x="1192821" y="232119"/>
                      <a:pt x="1153789" y="271151"/>
                      <a:pt x="1105640" y="271151"/>
                    </a:cubicBezTo>
                    <a:lnTo>
                      <a:pt x="87180" y="271151"/>
                    </a:lnTo>
                    <a:cubicBezTo>
                      <a:pt x="39032" y="271151"/>
                      <a:pt x="0" y="232119"/>
                      <a:pt x="0" y="183970"/>
                    </a:cubicBezTo>
                    <a:lnTo>
                      <a:pt x="0" y="87180"/>
                    </a:lnTo>
                    <a:cubicBezTo>
                      <a:pt x="0" y="39032"/>
                      <a:pt x="39032" y="0"/>
                      <a:pt x="87180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  <p:txBody>
              <a:bodyPr/>
              <a:lstStyle/>
              <a:p>
                <a:endParaRPr lang="en-IN" sz="1400"/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id="{503E9FAE-5656-3F1C-DDDF-A8AF966F710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92821" cy="31877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400"/>
              </a:p>
            </p:txBody>
          </p:sp>
        </p:grpSp>
        <p:grpSp>
          <p:nvGrpSpPr>
            <p:cNvPr id="59" name="Group 20">
              <a:extLst>
                <a:ext uri="{FF2B5EF4-FFF2-40B4-BE49-F238E27FC236}">
                  <a16:creationId xmlns:a16="http://schemas.microsoft.com/office/drawing/2014/main" id="{D1C59573-0E8F-A36A-2A27-B309B3C70FD3}"/>
                </a:ext>
              </a:extLst>
            </p:cNvPr>
            <p:cNvGrpSpPr/>
            <p:nvPr/>
          </p:nvGrpSpPr>
          <p:grpSpPr>
            <a:xfrm>
              <a:off x="796392" y="5323013"/>
              <a:ext cx="546029" cy="799133"/>
              <a:chOff x="0" y="0"/>
              <a:chExt cx="5740400" cy="8401276"/>
            </a:xfrm>
          </p:grpSpPr>
          <p:sp>
            <p:nvSpPr>
              <p:cNvPr id="60" name="Freeform 21">
                <a:extLst>
                  <a:ext uri="{FF2B5EF4-FFF2-40B4-BE49-F238E27FC236}">
                    <a16:creationId xmlns:a16="http://schemas.microsoft.com/office/drawing/2014/main" id="{B7EB39CC-BF3C-2D28-DFB5-0CA589BF1617}"/>
                  </a:ext>
                </a:extLst>
              </p:cNvPr>
              <p:cNvSpPr/>
              <p:nvPr/>
            </p:nvSpPr>
            <p:spPr>
              <a:xfrm>
                <a:off x="0" y="0"/>
                <a:ext cx="5740400" cy="8401276"/>
              </a:xfrm>
              <a:custGeom>
                <a:avLst/>
                <a:gdLst/>
                <a:ahLst/>
                <a:cxnLst/>
                <a:rect l="l" t="t" r="r" b="b"/>
                <a:pathLst>
                  <a:path w="5740400" h="8401276">
                    <a:moveTo>
                      <a:pt x="5435600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8096476"/>
                    </a:lnTo>
                    <a:cubicBezTo>
                      <a:pt x="0" y="8265385"/>
                      <a:pt x="135890" y="8401276"/>
                      <a:pt x="304800" y="8401276"/>
                    </a:cubicBezTo>
                    <a:lnTo>
                      <a:pt x="5435600" y="8401276"/>
                    </a:lnTo>
                    <a:cubicBezTo>
                      <a:pt x="5604510" y="8401276"/>
                      <a:pt x="5740400" y="8265385"/>
                      <a:pt x="5740400" y="8096476"/>
                    </a:cubicBezTo>
                    <a:lnTo>
                      <a:pt x="5740400" y="304800"/>
                    </a:lnTo>
                    <a:cubicBezTo>
                      <a:pt x="5740400" y="135890"/>
                      <a:pt x="5604510" y="0"/>
                      <a:pt x="5435600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  <p:txBody>
              <a:bodyPr/>
              <a:lstStyle/>
              <a:p>
                <a:endParaRPr lang="en-IN" sz="1400"/>
              </a:p>
            </p:txBody>
          </p:sp>
        </p:grpSp>
        <p:grpSp>
          <p:nvGrpSpPr>
            <p:cNvPr id="61" name="Group 22">
              <a:extLst>
                <a:ext uri="{FF2B5EF4-FFF2-40B4-BE49-F238E27FC236}">
                  <a16:creationId xmlns:a16="http://schemas.microsoft.com/office/drawing/2014/main" id="{4845F281-47BF-2E11-32BC-9879B84462EA}"/>
                </a:ext>
              </a:extLst>
            </p:cNvPr>
            <p:cNvGrpSpPr/>
            <p:nvPr/>
          </p:nvGrpSpPr>
          <p:grpSpPr>
            <a:xfrm>
              <a:off x="4526919" y="5435796"/>
              <a:ext cx="3019327" cy="686350"/>
              <a:chOff x="0" y="0"/>
              <a:chExt cx="1192821" cy="271151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DCD803-36E2-256D-0B99-1853D9EC532B}"/>
                  </a:ext>
                </a:extLst>
              </p:cNvPr>
              <p:cNvSpPr/>
              <p:nvPr/>
            </p:nvSpPr>
            <p:spPr>
              <a:xfrm>
                <a:off x="0" y="0"/>
                <a:ext cx="1192821" cy="271151"/>
              </a:xfrm>
              <a:custGeom>
                <a:avLst/>
                <a:gdLst/>
                <a:ahLst/>
                <a:cxnLst/>
                <a:rect l="l" t="t" r="r" b="b"/>
                <a:pathLst>
                  <a:path w="1192821" h="271151">
                    <a:moveTo>
                      <a:pt x="87180" y="0"/>
                    </a:moveTo>
                    <a:lnTo>
                      <a:pt x="1105640" y="0"/>
                    </a:lnTo>
                    <a:cubicBezTo>
                      <a:pt x="1153789" y="0"/>
                      <a:pt x="1192821" y="39032"/>
                      <a:pt x="1192821" y="87180"/>
                    </a:cubicBezTo>
                    <a:lnTo>
                      <a:pt x="1192821" y="183970"/>
                    </a:lnTo>
                    <a:cubicBezTo>
                      <a:pt x="1192821" y="232119"/>
                      <a:pt x="1153789" y="271151"/>
                      <a:pt x="1105640" y="271151"/>
                    </a:cubicBezTo>
                    <a:lnTo>
                      <a:pt x="87180" y="271151"/>
                    </a:lnTo>
                    <a:cubicBezTo>
                      <a:pt x="39032" y="271151"/>
                      <a:pt x="0" y="232119"/>
                      <a:pt x="0" y="183970"/>
                    </a:cubicBezTo>
                    <a:lnTo>
                      <a:pt x="0" y="87180"/>
                    </a:lnTo>
                    <a:cubicBezTo>
                      <a:pt x="0" y="39032"/>
                      <a:pt x="39032" y="0"/>
                      <a:pt x="87180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  <p:txBody>
              <a:bodyPr/>
              <a:lstStyle/>
              <a:p>
                <a:endParaRPr lang="en-IN" sz="1400"/>
              </a:p>
            </p:txBody>
          </p:sp>
          <p:sp>
            <p:nvSpPr>
              <p:cNvPr id="63" name="TextBox 24">
                <a:extLst>
                  <a:ext uri="{FF2B5EF4-FFF2-40B4-BE49-F238E27FC236}">
                    <a16:creationId xmlns:a16="http://schemas.microsoft.com/office/drawing/2014/main" id="{AA77F1AD-907A-7778-36A1-B7815313E0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92821" cy="31877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400"/>
              </a:p>
            </p:txBody>
          </p:sp>
        </p:grpSp>
        <p:grpSp>
          <p:nvGrpSpPr>
            <p:cNvPr id="64" name="Group 25">
              <a:extLst>
                <a:ext uri="{FF2B5EF4-FFF2-40B4-BE49-F238E27FC236}">
                  <a16:creationId xmlns:a16="http://schemas.microsoft.com/office/drawing/2014/main" id="{93F4AB29-C28A-A3D0-B0A6-1BEDCE370C31}"/>
                </a:ext>
              </a:extLst>
            </p:cNvPr>
            <p:cNvGrpSpPr/>
            <p:nvPr/>
          </p:nvGrpSpPr>
          <p:grpSpPr>
            <a:xfrm>
              <a:off x="4515285" y="5323013"/>
              <a:ext cx="546029" cy="799133"/>
              <a:chOff x="0" y="0"/>
              <a:chExt cx="5740400" cy="8401276"/>
            </a:xfrm>
          </p:grpSpPr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2A2797FE-4495-2825-A6D0-170647FD6A96}"/>
                  </a:ext>
                </a:extLst>
              </p:cNvPr>
              <p:cNvSpPr/>
              <p:nvPr/>
            </p:nvSpPr>
            <p:spPr>
              <a:xfrm>
                <a:off x="0" y="0"/>
                <a:ext cx="5740400" cy="8401276"/>
              </a:xfrm>
              <a:custGeom>
                <a:avLst/>
                <a:gdLst/>
                <a:ahLst/>
                <a:cxnLst/>
                <a:rect l="l" t="t" r="r" b="b"/>
                <a:pathLst>
                  <a:path w="5740400" h="8401276">
                    <a:moveTo>
                      <a:pt x="5435600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8096476"/>
                    </a:lnTo>
                    <a:cubicBezTo>
                      <a:pt x="0" y="8265385"/>
                      <a:pt x="135890" y="8401276"/>
                      <a:pt x="304800" y="8401276"/>
                    </a:cubicBezTo>
                    <a:lnTo>
                      <a:pt x="5435600" y="8401276"/>
                    </a:lnTo>
                    <a:cubicBezTo>
                      <a:pt x="5604510" y="8401276"/>
                      <a:pt x="5740400" y="8265385"/>
                      <a:pt x="5740400" y="8096476"/>
                    </a:cubicBezTo>
                    <a:lnTo>
                      <a:pt x="5740400" y="304800"/>
                    </a:lnTo>
                    <a:cubicBezTo>
                      <a:pt x="5740400" y="135890"/>
                      <a:pt x="5604510" y="0"/>
                      <a:pt x="5435600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  <p:txBody>
              <a:bodyPr/>
              <a:lstStyle/>
              <a:p>
                <a:endParaRPr lang="en-IN" sz="1400"/>
              </a:p>
            </p:txBody>
          </p:sp>
        </p:grpSp>
        <p:sp>
          <p:nvSpPr>
            <p:cNvPr id="66" name="TextBox 39">
              <a:extLst>
                <a:ext uri="{FF2B5EF4-FFF2-40B4-BE49-F238E27FC236}">
                  <a16:creationId xmlns:a16="http://schemas.microsoft.com/office/drawing/2014/main" id="{ECDDC570-168C-072D-DE17-E65D20A8DD72}"/>
                </a:ext>
              </a:extLst>
            </p:cNvPr>
            <p:cNvSpPr txBox="1"/>
            <p:nvPr/>
          </p:nvSpPr>
          <p:spPr>
            <a:xfrm>
              <a:off x="1431321" y="4390014"/>
              <a:ext cx="2190820" cy="2525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Automated inspections</a:t>
              </a:r>
            </a:p>
          </p:txBody>
        </p:sp>
        <p:sp>
          <p:nvSpPr>
            <p:cNvPr id="67" name="TextBox 41">
              <a:extLst>
                <a:ext uri="{FF2B5EF4-FFF2-40B4-BE49-F238E27FC236}">
                  <a16:creationId xmlns:a16="http://schemas.microsoft.com/office/drawing/2014/main" id="{30AAE377-23AF-F05E-A9F6-9BF15BB8CC08}"/>
                </a:ext>
              </a:extLst>
            </p:cNvPr>
            <p:cNvSpPr txBox="1"/>
            <p:nvPr/>
          </p:nvSpPr>
          <p:spPr>
            <a:xfrm>
              <a:off x="891811" y="4328965"/>
              <a:ext cx="355191" cy="329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1400" b="1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1.</a:t>
              </a:r>
            </a:p>
          </p:txBody>
        </p:sp>
        <p:sp>
          <p:nvSpPr>
            <p:cNvPr id="68" name="TextBox 42">
              <a:extLst>
                <a:ext uri="{FF2B5EF4-FFF2-40B4-BE49-F238E27FC236}">
                  <a16:creationId xmlns:a16="http://schemas.microsoft.com/office/drawing/2014/main" id="{DFB8BE83-7C5B-1C30-6CC4-C4B296B92E33}"/>
                </a:ext>
              </a:extLst>
            </p:cNvPr>
            <p:cNvSpPr txBox="1"/>
            <p:nvPr/>
          </p:nvSpPr>
          <p:spPr>
            <a:xfrm>
              <a:off x="5174548" y="4420443"/>
              <a:ext cx="2146857" cy="258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Early defect detection</a:t>
              </a:r>
            </a:p>
          </p:txBody>
        </p:sp>
        <p:sp>
          <p:nvSpPr>
            <p:cNvPr id="69" name="TextBox 43">
              <a:extLst>
                <a:ext uri="{FF2B5EF4-FFF2-40B4-BE49-F238E27FC236}">
                  <a16:creationId xmlns:a16="http://schemas.microsoft.com/office/drawing/2014/main" id="{B9DB62DF-F855-3E9D-D92C-2885C0380AB3}"/>
                </a:ext>
              </a:extLst>
            </p:cNvPr>
            <p:cNvSpPr txBox="1"/>
            <p:nvPr/>
          </p:nvSpPr>
          <p:spPr>
            <a:xfrm>
              <a:off x="4622338" y="4328965"/>
              <a:ext cx="355191" cy="329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1400" b="1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2.</a:t>
              </a:r>
            </a:p>
          </p:txBody>
        </p:sp>
        <p:sp>
          <p:nvSpPr>
            <p:cNvPr id="70" name="TextBox 44">
              <a:extLst>
                <a:ext uri="{FF2B5EF4-FFF2-40B4-BE49-F238E27FC236}">
                  <a16:creationId xmlns:a16="http://schemas.microsoft.com/office/drawing/2014/main" id="{C7FA4D76-9766-3BFC-C1F9-ADA6EBF6F8A2}"/>
                </a:ext>
              </a:extLst>
            </p:cNvPr>
            <p:cNvSpPr txBox="1"/>
            <p:nvPr/>
          </p:nvSpPr>
          <p:spPr>
            <a:xfrm>
              <a:off x="8864095" y="4419063"/>
              <a:ext cx="2239756" cy="258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Instant alerts to staff</a:t>
              </a:r>
            </a:p>
          </p:txBody>
        </p:sp>
        <p:sp>
          <p:nvSpPr>
            <p:cNvPr id="71" name="TextBox 45">
              <a:extLst>
                <a:ext uri="{FF2B5EF4-FFF2-40B4-BE49-F238E27FC236}">
                  <a16:creationId xmlns:a16="http://schemas.microsoft.com/office/drawing/2014/main" id="{4F454925-BCD9-47A6-E5BD-D4552D8C0CC2}"/>
                </a:ext>
              </a:extLst>
            </p:cNvPr>
            <p:cNvSpPr txBox="1"/>
            <p:nvPr/>
          </p:nvSpPr>
          <p:spPr>
            <a:xfrm>
              <a:off x="8311884" y="4328965"/>
              <a:ext cx="355191" cy="329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1400" b="1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3.</a:t>
              </a:r>
            </a:p>
          </p:txBody>
        </p:sp>
        <p:sp>
          <p:nvSpPr>
            <p:cNvPr id="72" name="TextBox 46">
              <a:extLst>
                <a:ext uri="{FF2B5EF4-FFF2-40B4-BE49-F238E27FC236}">
                  <a16:creationId xmlns:a16="http://schemas.microsoft.com/office/drawing/2014/main" id="{EF3C0729-506E-B3B8-5C6F-6954266413DD}"/>
                </a:ext>
              </a:extLst>
            </p:cNvPr>
            <p:cNvSpPr txBox="1"/>
            <p:nvPr/>
          </p:nvSpPr>
          <p:spPr>
            <a:xfrm>
              <a:off x="1422091" y="5613088"/>
              <a:ext cx="2304867" cy="252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AI and drone integration</a:t>
              </a:r>
            </a:p>
          </p:txBody>
        </p:sp>
        <p:sp>
          <p:nvSpPr>
            <p:cNvPr id="73" name="TextBox 48">
              <a:extLst>
                <a:ext uri="{FF2B5EF4-FFF2-40B4-BE49-F238E27FC236}">
                  <a16:creationId xmlns:a16="http://schemas.microsoft.com/office/drawing/2014/main" id="{1A6C6807-42EA-EC9F-3C11-C60DAE30D3FD}"/>
                </a:ext>
              </a:extLst>
            </p:cNvPr>
            <p:cNvSpPr txBox="1"/>
            <p:nvPr/>
          </p:nvSpPr>
          <p:spPr>
            <a:xfrm>
              <a:off x="891811" y="5568912"/>
              <a:ext cx="355191" cy="329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1400" b="1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4.</a:t>
              </a:r>
            </a:p>
          </p:txBody>
        </p:sp>
        <p:sp>
          <p:nvSpPr>
            <p:cNvPr id="74" name="TextBox 49">
              <a:extLst>
                <a:ext uri="{FF2B5EF4-FFF2-40B4-BE49-F238E27FC236}">
                  <a16:creationId xmlns:a16="http://schemas.microsoft.com/office/drawing/2014/main" id="{BBDDDC26-B2E8-D6B3-E361-BAF7D80B3254}"/>
                </a:ext>
              </a:extLst>
            </p:cNvPr>
            <p:cNvSpPr txBox="1"/>
            <p:nvPr/>
          </p:nvSpPr>
          <p:spPr>
            <a:xfrm>
              <a:off x="5149148" y="5516716"/>
              <a:ext cx="2239756" cy="540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Visitor retention and satisfaction</a:t>
              </a:r>
            </a:p>
          </p:txBody>
        </p:sp>
        <p:sp>
          <p:nvSpPr>
            <p:cNvPr id="75" name="TextBox 51">
              <a:extLst>
                <a:ext uri="{FF2B5EF4-FFF2-40B4-BE49-F238E27FC236}">
                  <a16:creationId xmlns:a16="http://schemas.microsoft.com/office/drawing/2014/main" id="{77597432-9B46-44A6-CF78-4482CD39F54B}"/>
                </a:ext>
              </a:extLst>
            </p:cNvPr>
            <p:cNvSpPr txBox="1"/>
            <p:nvPr/>
          </p:nvSpPr>
          <p:spPr>
            <a:xfrm>
              <a:off x="4610704" y="5568912"/>
              <a:ext cx="355191" cy="329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1400" b="1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5.</a:t>
              </a:r>
            </a:p>
          </p:txBody>
        </p:sp>
        <p:grpSp>
          <p:nvGrpSpPr>
            <p:cNvPr id="76" name="Group 52">
              <a:extLst>
                <a:ext uri="{FF2B5EF4-FFF2-40B4-BE49-F238E27FC236}">
                  <a16:creationId xmlns:a16="http://schemas.microsoft.com/office/drawing/2014/main" id="{AA0B5E85-6A23-AED8-0233-5792EE840F4E}"/>
                </a:ext>
              </a:extLst>
            </p:cNvPr>
            <p:cNvGrpSpPr/>
            <p:nvPr/>
          </p:nvGrpSpPr>
          <p:grpSpPr>
            <a:xfrm>
              <a:off x="8230980" y="5412342"/>
              <a:ext cx="3019327" cy="686350"/>
              <a:chOff x="0" y="0"/>
              <a:chExt cx="1192821" cy="271151"/>
            </a:xfrm>
          </p:grpSpPr>
          <p:sp>
            <p:nvSpPr>
              <p:cNvPr id="77" name="Freeform 53">
                <a:extLst>
                  <a:ext uri="{FF2B5EF4-FFF2-40B4-BE49-F238E27FC236}">
                    <a16:creationId xmlns:a16="http://schemas.microsoft.com/office/drawing/2014/main" id="{31FF203C-7078-181B-AE39-2647FFF0EC27}"/>
                  </a:ext>
                </a:extLst>
              </p:cNvPr>
              <p:cNvSpPr/>
              <p:nvPr/>
            </p:nvSpPr>
            <p:spPr>
              <a:xfrm>
                <a:off x="0" y="0"/>
                <a:ext cx="1192821" cy="271151"/>
              </a:xfrm>
              <a:custGeom>
                <a:avLst/>
                <a:gdLst/>
                <a:ahLst/>
                <a:cxnLst/>
                <a:rect l="l" t="t" r="r" b="b"/>
                <a:pathLst>
                  <a:path w="1192821" h="271151">
                    <a:moveTo>
                      <a:pt x="87180" y="0"/>
                    </a:moveTo>
                    <a:lnTo>
                      <a:pt x="1105640" y="0"/>
                    </a:lnTo>
                    <a:cubicBezTo>
                      <a:pt x="1153789" y="0"/>
                      <a:pt x="1192821" y="39032"/>
                      <a:pt x="1192821" y="87180"/>
                    </a:cubicBezTo>
                    <a:lnTo>
                      <a:pt x="1192821" y="183970"/>
                    </a:lnTo>
                    <a:cubicBezTo>
                      <a:pt x="1192821" y="232119"/>
                      <a:pt x="1153789" y="271151"/>
                      <a:pt x="1105640" y="271151"/>
                    </a:cubicBezTo>
                    <a:lnTo>
                      <a:pt x="87180" y="271151"/>
                    </a:lnTo>
                    <a:cubicBezTo>
                      <a:pt x="39032" y="271151"/>
                      <a:pt x="0" y="232119"/>
                      <a:pt x="0" y="183970"/>
                    </a:cubicBezTo>
                    <a:lnTo>
                      <a:pt x="0" y="87180"/>
                    </a:lnTo>
                    <a:cubicBezTo>
                      <a:pt x="0" y="39032"/>
                      <a:pt x="39032" y="0"/>
                      <a:pt x="87180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  <p:txBody>
              <a:bodyPr/>
              <a:lstStyle/>
              <a:p>
                <a:endParaRPr lang="en-IN" sz="1400"/>
              </a:p>
            </p:txBody>
          </p:sp>
          <p:sp>
            <p:nvSpPr>
              <p:cNvPr id="78" name="TextBox 54">
                <a:extLst>
                  <a:ext uri="{FF2B5EF4-FFF2-40B4-BE49-F238E27FC236}">
                    <a16:creationId xmlns:a16="http://schemas.microsoft.com/office/drawing/2014/main" id="{5E4AB935-7935-DBB5-D0A8-5CC8BCF3F03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92821" cy="31877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400"/>
              </a:p>
            </p:txBody>
          </p:sp>
        </p:grpSp>
        <p:grpSp>
          <p:nvGrpSpPr>
            <p:cNvPr id="79" name="Group 55">
              <a:extLst>
                <a:ext uri="{FF2B5EF4-FFF2-40B4-BE49-F238E27FC236}">
                  <a16:creationId xmlns:a16="http://schemas.microsoft.com/office/drawing/2014/main" id="{621F168E-A4AD-2819-39E5-52259D4D9335}"/>
                </a:ext>
              </a:extLst>
            </p:cNvPr>
            <p:cNvGrpSpPr/>
            <p:nvPr/>
          </p:nvGrpSpPr>
          <p:grpSpPr>
            <a:xfrm>
              <a:off x="8219346" y="5299559"/>
              <a:ext cx="546029" cy="799133"/>
              <a:chOff x="0" y="0"/>
              <a:chExt cx="5740400" cy="8401276"/>
            </a:xfrm>
          </p:grpSpPr>
          <p:sp>
            <p:nvSpPr>
              <p:cNvPr id="80" name="Freeform 56">
                <a:extLst>
                  <a:ext uri="{FF2B5EF4-FFF2-40B4-BE49-F238E27FC236}">
                    <a16:creationId xmlns:a16="http://schemas.microsoft.com/office/drawing/2014/main" id="{CFD3D0D7-F7AA-8B33-03BD-BE8A3A255596}"/>
                  </a:ext>
                </a:extLst>
              </p:cNvPr>
              <p:cNvSpPr/>
              <p:nvPr/>
            </p:nvSpPr>
            <p:spPr>
              <a:xfrm>
                <a:off x="0" y="0"/>
                <a:ext cx="5740400" cy="8401276"/>
              </a:xfrm>
              <a:custGeom>
                <a:avLst/>
                <a:gdLst/>
                <a:ahLst/>
                <a:cxnLst/>
                <a:rect l="l" t="t" r="r" b="b"/>
                <a:pathLst>
                  <a:path w="5740400" h="8401276">
                    <a:moveTo>
                      <a:pt x="5435600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8096476"/>
                    </a:lnTo>
                    <a:cubicBezTo>
                      <a:pt x="0" y="8265385"/>
                      <a:pt x="135890" y="8401276"/>
                      <a:pt x="304800" y="8401276"/>
                    </a:cubicBezTo>
                    <a:lnTo>
                      <a:pt x="5435600" y="8401276"/>
                    </a:lnTo>
                    <a:cubicBezTo>
                      <a:pt x="5604510" y="8401276"/>
                      <a:pt x="5740400" y="8265385"/>
                      <a:pt x="5740400" y="8096476"/>
                    </a:cubicBezTo>
                    <a:lnTo>
                      <a:pt x="5740400" y="304800"/>
                    </a:lnTo>
                    <a:cubicBezTo>
                      <a:pt x="5740400" y="135890"/>
                      <a:pt x="5604510" y="0"/>
                      <a:pt x="5435600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  <p:txBody>
              <a:bodyPr/>
              <a:lstStyle/>
              <a:p>
                <a:endParaRPr lang="en-IN" sz="1400"/>
              </a:p>
            </p:txBody>
          </p:sp>
        </p:grpSp>
        <p:sp>
          <p:nvSpPr>
            <p:cNvPr id="81" name="TextBox 57">
              <a:extLst>
                <a:ext uri="{FF2B5EF4-FFF2-40B4-BE49-F238E27FC236}">
                  <a16:creationId xmlns:a16="http://schemas.microsoft.com/office/drawing/2014/main" id="{69A34357-75BC-B55E-BC0F-BE760EDCFEFB}"/>
                </a:ext>
              </a:extLst>
            </p:cNvPr>
            <p:cNvSpPr txBox="1"/>
            <p:nvPr/>
          </p:nvSpPr>
          <p:spPr>
            <a:xfrm>
              <a:off x="8864095" y="5522913"/>
              <a:ext cx="2239756" cy="465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7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Expandable and adaptable system</a:t>
              </a:r>
            </a:p>
          </p:txBody>
        </p:sp>
        <p:sp>
          <p:nvSpPr>
            <p:cNvPr id="82" name="TextBox 59">
              <a:extLst>
                <a:ext uri="{FF2B5EF4-FFF2-40B4-BE49-F238E27FC236}">
                  <a16:creationId xmlns:a16="http://schemas.microsoft.com/office/drawing/2014/main" id="{0E2513A0-07E8-2397-9F39-2DC0249D2285}"/>
                </a:ext>
              </a:extLst>
            </p:cNvPr>
            <p:cNvSpPr txBox="1"/>
            <p:nvPr/>
          </p:nvSpPr>
          <p:spPr>
            <a:xfrm>
              <a:off x="8314765" y="5545458"/>
              <a:ext cx="355191" cy="329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6.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55907AB-0476-EAED-9CEE-242FF801CAAF}"/>
              </a:ext>
            </a:extLst>
          </p:cNvPr>
          <p:cNvSpPr txBox="1"/>
          <p:nvPr/>
        </p:nvSpPr>
        <p:spPr>
          <a:xfrm rot="16200000">
            <a:off x="-617739" y="2097146"/>
            <a:ext cx="236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+mj-lt"/>
                <a:ea typeface="ＭＳ Ｐゴシック" pitchFamily="1" charset="-128"/>
                <a:cs typeface="Times New Roman" panose="02020603050405020304" pitchFamily="18" charset="0"/>
              </a:rPr>
              <a:t>Impact</a:t>
            </a:r>
            <a:endParaRPr lang="en-IN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160423-293D-966A-45B6-47A31F530810}"/>
              </a:ext>
            </a:extLst>
          </p:cNvPr>
          <p:cNvSpPr txBox="1"/>
          <p:nvPr/>
        </p:nvSpPr>
        <p:spPr>
          <a:xfrm rot="5400000">
            <a:off x="10569206" y="4847651"/>
            <a:ext cx="236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+mj-lt"/>
                <a:ea typeface="ＭＳ Ｐゴシック" pitchFamily="1" charset="-128"/>
                <a:cs typeface="Times New Roman" panose="02020603050405020304" pitchFamily="18" charset="0"/>
              </a:rPr>
              <a:t>Benefits</a:t>
            </a:r>
            <a:endParaRPr lang="en-IN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569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9280</TotalTime>
  <Words>556</Words>
  <Application>Microsoft Office PowerPoint</Application>
  <PresentationFormat>Widescreen</PresentationFormat>
  <Paragraphs>150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ＭＳ Ｐゴシック</vt:lpstr>
      <vt:lpstr>Arial</vt:lpstr>
      <vt:lpstr>Barlow Bold</vt:lpstr>
      <vt:lpstr>Barlow Semi-Bold</vt:lpstr>
      <vt:lpstr>Calibri</vt:lpstr>
      <vt:lpstr>TradeGothic</vt:lpstr>
      <vt:lpstr>Office Theme</vt:lpstr>
      <vt:lpstr>Al-based automated defective exhibit identification system placed in a gallery</vt:lpstr>
      <vt:lpstr>Exhibit Defect Detection System</vt:lpstr>
      <vt:lpstr>Exhibit Defect Detection System Workflow</vt:lpstr>
      <vt:lpstr>PowerPoint Presentation</vt:lpstr>
      <vt:lpstr>Exhibit Defect Detection System Workflow Demo and References</vt:lpstr>
      <vt:lpstr>Exhibit Defect Detection System Feasibility</vt:lpstr>
      <vt:lpstr>Exhibit Defect Detection System Viability</vt:lpstr>
      <vt:lpstr>Exhibit Defect Detection System Impact and Benefits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Abhivanth .R</cp:lastModifiedBy>
  <cp:revision>192</cp:revision>
  <dcterms:created xsi:type="dcterms:W3CDTF">2013-12-12T18:46:50Z</dcterms:created>
  <dcterms:modified xsi:type="dcterms:W3CDTF">2025-03-10T13:23:30Z</dcterms:modified>
  <cp:category/>
</cp:coreProperties>
</file>